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7"/>
  </p:notesMasterIdLst>
  <p:sldIdLst>
    <p:sldId id="648" r:id="rId2"/>
    <p:sldId id="733" r:id="rId3"/>
    <p:sldId id="735" r:id="rId4"/>
    <p:sldId id="736" r:id="rId5"/>
    <p:sldId id="734" r:id="rId6"/>
    <p:sldId id="737" r:id="rId7"/>
    <p:sldId id="739" r:id="rId8"/>
    <p:sldId id="741" r:id="rId9"/>
    <p:sldId id="742" r:id="rId10"/>
    <p:sldId id="740" r:id="rId11"/>
    <p:sldId id="743" r:id="rId12"/>
    <p:sldId id="745" r:id="rId13"/>
    <p:sldId id="744" r:id="rId14"/>
    <p:sldId id="746" r:id="rId15"/>
    <p:sldId id="74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618" autoAdjust="0"/>
    <p:restoredTop sz="94660"/>
  </p:normalViewPr>
  <p:slideViewPr>
    <p:cSldViewPr>
      <p:cViewPr>
        <p:scale>
          <a:sx n="100" d="100"/>
          <a:sy n="100" d="100"/>
        </p:scale>
        <p:origin x="-390" y="6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42FA50-344C-467B-8F79-92C89B0E375A}" type="doc">
      <dgm:prSet loTypeId="urn:microsoft.com/office/officeart/2005/8/layout/hierarchy2" loCatId="hierarchy" qsTypeId="urn:microsoft.com/office/officeart/2005/8/quickstyle/simple1" qsCatId="simple" csTypeId="urn:microsoft.com/office/officeart/2005/8/colors/accent0_2" csCatId="mainScheme" phldr="1"/>
      <dgm:spPr/>
      <dgm:t>
        <a:bodyPr/>
        <a:lstStyle/>
        <a:p>
          <a:endParaRPr lang="en-IN"/>
        </a:p>
      </dgm:t>
    </dgm:pt>
    <dgm:pt modelId="{15D1FAD9-EDEB-49EF-A319-BE1C22D5D500}">
      <dgm:prSet phldrT="[Text]" custT="1"/>
      <dgm:spPr/>
      <dgm:t>
        <a:bodyPr/>
        <a:lstStyle/>
        <a:p>
          <a:r>
            <a:rPr lang="en-US" sz="2200" dirty="0">
              <a:latin typeface="+mn-lt"/>
              <a:ea typeface="Cambria Math" panose="02040503050406030204" pitchFamily="18" charset="0"/>
            </a:rPr>
            <a:t>Use of </a:t>
          </a:r>
          <a:r>
            <a:rPr lang="en-US" sz="2200" dirty="0" smtClean="0">
              <a:latin typeface="+mn-lt"/>
              <a:ea typeface="Cambria Math" panose="02040503050406030204" pitchFamily="18" charset="0"/>
            </a:rPr>
            <a:t>goods or services</a:t>
          </a:r>
          <a:endParaRPr lang="en-IN" sz="2200" dirty="0">
            <a:latin typeface="+mn-lt"/>
          </a:endParaRPr>
        </a:p>
      </dgm:t>
    </dgm:pt>
    <dgm:pt modelId="{12B5DCBB-4B02-45F7-B47F-1309C3AB151C}" type="parTrans" cxnId="{8EE3B413-3EB7-4AA5-9C58-8CEFBA67EED6}">
      <dgm:prSet/>
      <dgm:spPr/>
      <dgm:t>
        <a:bodyPr/>
        <a:lstStyle/>
        <a:p>
          <a:endParaRPr lang="en-IN" sz="2200"/>
        </a:p>
      </dgm:t>
    </dgm:pt>
    <dgm:pt modelId="{9F3CAF58-C4D7-405D-AC16-0FB89CD99321}" type="sibTrans" cxnId="{8EE3B413-3EB7-4AA5-9C58-8CEFBA67EED6}">
      <dgm:prSet/>
      <dgm:spPr/>
      <dgm:t>
        <a:bodyPr/>
        <a:lstStyle/>
        <a:p>
          <a:endParaRPr lang="en-IN" sz="2200"/>
        </a:p>
      </dgm:t>
    </dgm:pt>
    <dgm:pt modelId="{9F259465-F53B-48A4-8853-9E7CAAEEA458}">
      <dgm:prSet phldrT="[Text]" custT="1"/>
      <dgm:spPr/>
      <dgm:t>
        <a:bodyPr/>
        <a:lstStyle/>
        <a:p>
          <a:r>
            <a:rPr lang="en-US" sz="2200" dirty="0" smtClean="0">
              <a:latin typeface="+mn-lt"/>
              <a:ea typeface="Cambria Math" panose="02040503050406030204" pitchFamily="18" charset="0"/>
            </a:rPr>
            <a:t>In the course or  furtherance of Business</a:t>
          </a:r>
          <a:endParaRPr lang="en-IN" sz="2200" dirty="0">
            <a:latin typeface="+mn-lt"/>
          </a:endParaRPr>
        </a:p>
      </dgm:t>
    </dgm:pt>
    <dgm:pt modelId="{033E9263-F169-4E3D-A195-08DB417FE614}" type="parTrans" cxnId="{F2602BF1-7858-4C0C-A012-F16D76CCF398}">
      <dgm:prSet/>
      <dgm:spPr/>
      <dgm:t>
        <a:bodyPr/>
        <a:lstStyle/>
        <a:p>
          <a:endParaRPr lang="en-IN" sz="2200"/>
        </a:p>
      </dgm:t>
    </dgm:pt>
    <dgm:pt modelId="{876CD0F9-4D32-4417-819D-F5A720E30B0F}" type="sibTrans" cxnId="{F2602BF1-7858-4C0C-A012-F16D76CCF398}">
      <dgm:prSet/>
      <dgm:spPr/>
      <dgm:t>
        <a:bodyPr/>
        <a:lstStyle/>
        <a:p>
          <a:endParaRPr lang="en-IN" sz="2200"/>
        </a:p>
      </dgm:t>
    </dgm:pt>
    <dgm:pt modelId="{CCD61578-92E7-46E5-B5BD-F7DF63BFC3D1}">
      <dgm:prSet phldrT="[Text]" custT="1"/>
      <dgm:spPr/>
      <dgm:t>
        <a:bodyPr/>
        <a:lstStyle/>
        <a:p>
          <a:r>
            <a:rPr lang="en-US" sz="2200" dirty="0">
              <a:latin typeface="+mn-lt"/>
              <a:ea typeface="Cambria Math" panose="02040503050406030204" pitchFamily="18" charset="0"/>
            </a:rPr>
            <a:t>For </a:t>
          </a:r>
          <a:r>
            <a:rPr lang="en-US" sz="2200" dirty="0" smtClean="0">
              <a:latin typeface="+mn-lt"/>
              <a:ea typeface="Cambria Math" panose="02040503050406030204" pitchFamily="18" charset="0"/>
            </a:rPr>
            <a:t>other </a:t>
          </a:r>
          <a:r>
            <a:rPr lang="en-US" sz="2200" dirty="0">
              <a:latin typeface="+mn-lt"/>
              <a:ea typeface="Cambria Math" panose="02040503050406030204" pitchFamily="18" charset="0"/>
            </a:rPr>
            <a:t>Purposes</a:t>
          </a:r>
          <a:endParaRPr lang="en-IN" sz="2200" dirty="0">
            <a:latin typeface="+mn-lt"/>
          </a:endParaRPr>
        </a:p>
      </dgm:t>
    </dgm:pt>
    <dgm:pt modelId="{1DAB1736-D2D9-4656-9568-A60E640275E1}" type="parTrans" cxnId="{7ACCA723-EE52-4AB2-955C-CB8B1FACC2DC}">
      <dgm:prSet/>
      <dgm:spPr/>
      <dgm:t>
        <a:bodyPr/>
        <a:lstStyle/>
        <a:p>
          <a:endParaRPr lang="en-IN" sz="2200"/>
        </a:p>
      </dgm:t>
    </dgm:pt>
    <dgm:pt modelId="{3B6588E8-893B-4E60-9AEA-B067D03ECEB5}" type="sibTrans" cxnId="{7ACCA723-EE52-4AB2-955C-CB8B1FACC2DC}">
      <dgm:prSet/>
      <dgm:spPr/>
      <dgm:t>
        <a:bodyPr/>
        <a:lstStyle/>
        <a:p>
          <a:endParaRPr lang="en-IN" sz="2200"/>
        </a:p>
      </dgm:t>
    </dgm:pt>
    <dgm:pt modelId="{CC7D6854-4EA5-4916-A94D-30C895FAAD86}">
      <dgm:prSet custT="1"/>
      <dgm:spPr/>
      <dgm:t>
        <a:bodyPr/>
        <a:lstStyle/>
        <a:p>
          <a:r>
            <a:rPr lang="en-IN" sz="2200" dirty="0">
              <a:latin typeface="+mn-lt"/>
            </a:rPr>
            <a:t>ITC Available</a:t>
          </a:r>
        </a:p>
      </dgm:t>
    </dgm:pt>
    <dgm:pt modelId="{FBF20774-3F44-4F46-8E38-ACDDB3477802}" type="parTrans" cxnId="{B90EB0F7-08BB-42A2-91C8-72CD52037325}">
      <dgm:prSet/>
      <dgm:spPr/>
      <dgm:t>
        <a:bodyPr/>
        <a:lstStyle/>
        <a:p>
          <a:endParaRPr lang="en-IN" sz="2200"/>
        </a:p>
      </dgm:t>
    </dgm:pt>
    <dgm:pt modelId="{C1AB0365-A502-4D49-B88A-75192E48B33C}" type="sibTrans" cxnId="{B90EB0F7-08BB-42A2-91C8-72CD52037325}">
      <dgm:prSet/>
      <dgm:spPr/>
      <dgm:t>
        <a:bodyPr/>
        <a:lstStyle/>
        <a:p>
          <a:endParaRPr lang="en-IN" sz="2200"/>
        </a:p>
      </dgm:t>
    </dgm:pt>
    <dgm:pt modelId="{E0C77A46-98F4-4616-9DC8-FE3D10B1F044}">
      <dgm:prSet custT="1"/>
      <dgm:spPr/>
      <dgm:t>
        <a:bodyPr/>
        <a:lstStyle/>
        <a:p>
          <a:r>
            <a:rPr lang="en-IN" sz="2200" dirty="0">
              <a:latin typeface="+mn-lt"/>
            </a:rPr>
            <a:t>ITC </a:t>
          </a:r>
          <a:r>
            <a:rPr lang="en-IN" sz="2200" b="0" u="none" dirty="0">
              <a:latin typeface="+mn-lt"/>
            </a:rPr>
            <a:t>not </a:t>
          </a:r>
          <a:r>
            <a:rPr lang="en-IN" sz="2200" dirty="0">
              <a:latin typeface="+mn-lt"/>
            </a:rPr>
            <a:t>Available</a:t>
          </a:r>
        </a:p>
      </dgm:t>
    </dgm:pt>
    <dgm:pt modelId="{67164C0F-6283-4C40-B34F-B539D03CF48C}" type="parTrans" cxnId="{CB0EDDC4-6817-4510-9DC0-4CABA507125D}">
      <dgm:prSet/>
      <dgm:spPr/>
      <dgm:t>
        <a:bodyPr/>
        <a:lstStyle/>
        <a:p>
          <a:endParaRPr lang="en-IN" sz="2200"/>
        </a:p>
      </dgm:t>
    </dgm:pt>
    <dgm:pt modelId="{CB61475F-65D6-4E60-8208-0159FE8805DB}" type="sibTrans" cxnId="{CB0EDDC4-6817-4510-9DC0-4CABA507125D}">
      <dgm:prSet/>
      <dgm:spPr/>
      <dgm:t>
        <a:bodyPr/>
        <a:lstStyle/>
        <a:p>
          <a:endParaRPr lang="en-IN" sz="2200"/>
        </a:p>
      </dgm:t>
    </dgm:pt>
    <dgm:pt modelId="{FE8A032B-AC53-460B-A046-0AE16ADEF602}" type="pres">
      <dgm:prSet presAssocID="{E142FA50-344C-467B-8F79-92C89B0E375A}" presName="diagram" presStyleCnt="0">
        <dgm:presLayoutVars>
          <dgm:chPref val="1"/>
          <dgm:dir/>
          <dgm:animOne val="branch"/>
          <dgm:animLvl val="lvl"/>
          <dgm:resizeHandles val="exact"/>
        </dgm:presLayoutVars>
      </dgm:prSet>
      <dgm:spPr/>
      <dgm:t>
        <a:bodyPr/>
        <a:lstStyle/>
        <a:p>
          <a:endParaRPr lang="en-US"/>
        </a:p>
      </dgm:t>
    </dgm:pt>
    <dgm:pt modelId="{73D5215D-39A7-4F69-ACA1-631AFA7928BE}" type="pres">
      <dgm:prSet presAssocID="{15D1FAD9-EDEB-49EF-A319-BE1C22D5D500}" presName="root1" presStyleCnt="0"/>
      <dgm:spPr/>
    </dgm:pt>
    <dgm:pt modelId="{EC73EC2C-A3BE-4875-AFDB-05176370BDBC}" type="pres">
      <dgm:prSet presAssocID="{15D1FAD9-EDEB-49EF-A319-BE1C22D5D500}" presName="LevelOneTextNode" presStyleLbl="node0" presStyleIdx="0" presStyleCnt="1" custScaleX="109906">
        <dgm:presLayoutVars>
          <dgm:chPref val="3"/>
        </dgm:presLayoutVars>
      </dgm:prSet>
      <dgm:spPr/>
      <dgm:t>
        <a:bodyPr/>
        <a:lstStyle/>
        <a:p>
          <a:endParaRPr lang="en-US"/>
        </a:p>
      </dgm:t>
    </dgm:pt>
    <dgm:pt modelId="{86CCE596-F749-4E6C-B731-2B4AE67A09A9}" type="pres">
      <dgm:prSet presAssocID="{15D1FAD9-EDEB-49EF-A319-BE1C22D5D500}" presName="level2hierChild" presStyleCnt="0"/>
      <dgm:spPr/>
    </dgm:pt>
    <dgm:pt modelId="{2A39A5AA-B407-404D-885A-80B7523CE745}" type="pres">
      <dgm:prSet presAssocID="{033E9263-F169-4E3D-A195-08DB417FE614}" presName="conn2-1" presStyleLbl="parChTrans1D2" presStyleIdx="0" presStyleCnt="2"/>
      <dgm:spPr/>
      <dgm:t>
        <a:bodyPr/>
        <a:lstStyle/>
        <a:p>
          <a:endParaRPr lang="en-US"/>
        </a:p>
      </dgm:t>
    </dgm:pt>
    <dgm:pt modelId="{333310DA-2FE5-482F-8B3B-B3CEA3563F4C}" type="pres">
      <dgm:prSet presAssocID="{033E9263-F169-4E3D-A195-08DB417FE614}" presName="connTx" presStyleLbl="parChTrans1D2" presStyleIdx="0" presStyleCnt="2"/>
      <dgm:spPr/>
      <dgm:t>
        <a:bodyPr/>
        <a:lstStyle/>
        <a:p>
          <a:endParaRPr lang="en-US"/>
        </a:p>
      </dgm:t>
    </dgm:pt>
    <dgm:pt modelId="{E0A4540A-423D-4D04-A015-C39DA208531A}" type="pres">
      <dgm:prSet presAssocID="{9F259465-F53B-48A4-8853-9E7CAAEEA458}" presName="root2" presStyleCnt="0"/>
      <dgm:spPr/>
    </dgm:pt>
    <dgm:pt modelId="{2AF3E9C7-0A48-4048-81FF-086306A93023}" type="pres">
      <dgm:prSet presAssocID="{9F259465-F53B-48A4-8853-9E7CAAEEA458}" presName="LevelTwoTextNode" presStyleLbl="node2" presStyleIdx="0" presStyleCnt="2">
        <dgm:presLayoutVars>
          <dgm:chPref val="3"/>
        </dgm:presLayoutVars>
      </dgm:prSet>
      <dgm:spPr/>
      <dgm:t>
        <a:bodyPr/>
        <a:lstStyle/>
        <a:p>
          <a:endParaRPr lang="en-US"/>
        </a:p>
      </dgm:t>
    </dgm:pt>
    <dgm:pt modelId="{B0779B85-541D-42EE-BF61-CB35B04CC958}" type="pres">
      <dgm:prSet presAssocID="{9F259465-F53B-48A4-8853-9E7CAAEEA458}" presName="level3hierChild" presStyleCnt="0"/>
      <dgm:spPr/>
    </dgm:pt>
    <dgm:pt modelId="{3148AD9F-A7F1-4C4D-B890-14C03ED61BAF}" type="pres">
      <dgm:prSet presAssocID="{FBF20774-3F44-4F46-8E38-ACDDB3477802}" presName="conn2-1" presStyleLbl="parChTrans1D3" presStyleIdx="0" presStyleCnt="2"/>
      <dgm:spPr/>
      <dgm:t>
        <a:bodyPr/>
        <a:lstStyle/>
        <a:p>
          <a:endParaRPr lang="en-US"/>
        </a:p>
      </dgm:t>
    </dgm:pt>
    <dgm:pt modelId="{A456AB0E-6028-4725-A61E-82B44165B0DF}" type="pres">
      <dgm:prSet presAssocID="{FBF20774-3F44-4F46-8E38-ACDDB3477802}" presName="connTx" presStyleLbl="parChTrans1D3" presStyleIdx="0" presStyleCnt="2"/>
      <dgm:spPr/>
      <dgm:t>
        <a:bodyPr/>
        <a:lstStyle/>
        <a:p>
          <a:endParaRPr lang="en-US"/>
        </a:p>
      </dgm:t>
    </dgm:pt>
    <dgm:pt modelId="{63C521E3-276D-4269-90CA-2900776BBC02}" type="pres">
      <dgm:prSet presAssocID="{CC7D6854-4EA5-4916-A94D-30C895FAAD86}" presName="root2" presStyleCnt="0"/>
      <dgm:spPr/>
    </dgm:pt>
    <dgm:pt modelId="{92D93933-9C9A-4C64-95F1-1C8AB8F6E300}" type="pres">
      <dgm:prSet presAssocID="{CC7D6854-4EA5-4916-A94D-30C895FAAD86}" presName="LevelTwoTextNode" presStyleLbl="node3" presStyleIdx="0" presStyleCnt="2">
        <dgm:presLayoutVars>
          <dgm:chPref val="3"/>
        </dgm:presLayoutVars>
      </dgm:prSet>
      <dgm:spPr/>
      <dgm:t>
        <a:bodyPr/>
        <a:lstStyle/>
        <a:p>
          <a:endParaRPr lang="en-US"/>
        </a:p>
      </dgm:t>
    </dgm:pt>
    <dgm:pt modelId="{71F8FB00-9AEF-4F97-87C2-099B519283FB}" type="pres">
      <dgm:prSet presAssocID="{CC7D6854-4EA5-4916-A94D-30C895FAAD86}" presName="level3hierChild" presStyleCnt="0"/>
      <dgm:spPr/>
    </dgm:pt>
    <dgm:pt modelId="{7AA762C7-A3B6-4106-802E-9C073CBC887D}" type="pres">
      <dgm:prSet presAssocID="{1DAB1736-D2D9-4656-9568-A60E640275E1}" presName="conn2-1" presStyleLbl="parChTrans1D2" presStyleIdx="1" presStyleCnt="2"/>
      <dgm:spPr/>
      <dgm:t>
        <a:bodyPr/>
        <a:lstStyle/>
        <a:p>
          <a:endParaRPr lang="en-US"/>
        </a:p>
      </dgm:t>
    </dgm:pt>
    <dgm:pt modelId="{A91B697E-F78A-41E8-8FCE-542D962C0FF2}" type="pres">
      <dgm:prSet presAssocID="{1DAB1736-D2D9-4656-9568-A60E640275E1}" presName="connTx" presStyleLbl="parChTrans1D2" presStyleIdx="1" presStyleCnt="2"/>
      <dgm:spPr/>
      <dgm:t>
        <a:bodyPr/>
        <a:lstStyle/>
        <a:p>
          <a:endParaRPr lang="en-US"/>
        </a:p>
      </dgm:t>
    </dgm:pt>
    <dgm:pt modelId="{0B1BD3D2-FC62-4CEC-B333-99E686EFBCD2}" type="pres">
      <dgm:prSet presAssocID="{CCD61578-92E7-46E5-B5BD-F7DF63BFC3D1}" presName="root2" presStyleCnt="0"/>
      <dgm:spPr/>
    </dgm:pt>
    <dgm:pt modelId="{8E190C61-DE9C-456E-877F-F7931D45FC1B}" type="pres">
      <dgm:prSet presAssocID="{CCD61578-92E7-46E5-B5BD-F7DF63BFC3D1}" presName="LevelTwoTextNode" presStyleLbl="node2" presStyleIdx="1" presStyleCnt="2">
        <dgm:presLayoutVars>
          <dgm:chPref val="3"/>
        </dgm:presLayoutVars>
      </dgm:prSet>
      <dgm:spPr/>
      <dgm:t>
        <a:bodyPr/>
        <a:lstStyle/>
        <a:p>
          <a:endParaRPr lang="en-US"/>
        </a:p>
      </dgm:t>
    </dgm:pt>
    <dgm:pt modelId="{9C074E0F-4BE5-4887-8011-DFB6EB52AB5B}" type="pres">
      <dgm:prSet presAssocID="{CCD61578-92E7-46E5-B5BD-F7DF63BFC3D1}" presName="level3hierChild" presStyleCnt="0"/>
      <dgm:spPr/>
    </dgm:pt>
    <dgm:pt modelId="{4D2806DD-3B6D-4733-AC61-F3E3A4EE9BE2}" type="pres">
      <dgm:prSet presAssocID="{67164C0F-6283-4C40-B34F-B539D03CF48C}" presName="conn2-1" presStyleLbl="parChTrans1D3" presStyleIdx="1" presStyleCnt="2"/>
      <dgm:spPr/>
      <dgm:t>
        <a:bodyPr/>
        <a:lstStyle/>
        <a:p>
          <a:endParaRPr lang="en-US"/>
        </a:p>
      </dgm:t>
    </dgm:pt>
    <dgm:pt modelId="{1A0B1A2B-ED0E-48B9-A038-BE9D08A38010}" type="pres">
      <dgm:prSet presAssocID="{67164C0F-6283-4C40-B34F-B539D03CF48C}" presName="connTx" presStyleLbl="parChTrans1D3" presStyleIdx="1" presStyleCnt="2"/>
      <dgm:spPr/>
      <dgm:t>
        <a:bodyPr/>
        <a:lstStyle/>
        <a:p>
          <a:endParaRPr lang="en-US"/>
        </a:p>
      </dgm:t>
    </dgm:pt>
    <dgm:pt modelId="{47594868-69B7-458D-B7FF-6A91561973C2}" type="pres">
      <dgm:prSet presAssocID="{E0C77A46-98F4-4616-9DC8-FE3D10B1F044}" presName="root2" presStyleCnt="0"/>
      <dgm:spPr/>
    </dgm:pt>
    <dgm:pt modelId="{D7FC95F6-1EB6-464D-8037-47FE7B3EB56F}" type="pres">
      <dgm:prSet presAssocID="{E0C77A46-98F4-4616-9DC8-FE3D10B1F044}" presName="LevelTwoTextNode" presStyleLbl="node3" presStyleIdx="1" presStyleCnt="2">
        <dgm:presLayoutVars>
          <dgm:chPref val="3"/>
        </dgm:presLayoutVars>
      </dgm:prSet>
      <dgm:spPr/>
      <dgm:t>
        <a:bodyPr/>
        <a:lstStyle/>
        <a:p>
          <a:endParaRPr lang="en-US"/>
        </a:p>
      </dgm:t>
    </dgm:pt>
    <dgm:pt modelId="{1B3D00AC-005C-4929-9458-7C5F2B36A268}" type="pres">
      <dgm:prSet presAssocID="{E0C77A46-98F4-4616-9DC8-FE3D10B1F044}" presName="level3hierChild" presStyleCnt="0"/>
      <dgm:spPr/>
    </dgm:pt>
  </dgm:ptLst>
  <dgm:cxnLst>
    <dgm:cxn modelId="{B1EAA698-BD99-4402-A8AD-2C98A7B6A46E}" type="presOf" srcId="{033E9263-F169-4E3D-A195-08DB417FE614}" destId="{2A39A5AA-B407-404D-885A-80B7523CE745}" srcOrd="0" destOrd="0" presId="urn:microsoft.com/office/officeart/2005/8/layout/hierarchy2"/>
    <dgm:cxn modelId="{F3C97897-277F-43D2-ACC6-49ADF625E976}" type="presOf" srcId="{FBF20774-3F44-4F46-8E38-ACDDB3477802}" destId="{3148AD9F-A7F1-4C4D-B890-14C03ED61BAF}" srcOrd="0" destOrd="0" presId="urn:microsoft.com/office/officeart/2005/8/layout/hierarchy2"/>
    <dgm:cxn modelId="{CB0EDDC4-6817-4510-9DC0-4CABA507125D}" srcId="{CCD61578-92E7-46E5-B5BD-F7DF63BFC3D1}" destId="{E0C77A46-98F4-4616-9DC8-FE3D10B1F044}" srcOrd="0" destOrd="0" parTransId="{67164C0F-6283-4C40-B34F-B539D03CF48C}" sibTransId="{CB61475F-65D6-4E60-8208-0159FE8805DB}"/>
    <dgm:cxn modelId="{1DF50298-20A9-4436-984F-72932604B2C1}" type="presOf" srcId="{67164C0F-6283-4C40-B34F-B539D03CF48C}" destId="{1A0B1A2B-ED0E-48B9-A038-BE9D08A38010}" srcOrd="1" destOrd="0" presId="urn:microsoft.com/office/officeart/2005/8/layout/hierarchy2"/>
    <dgm:cxn modelId="{0B9AEB76-0B4D-4D22-8B96-FEDB535583F4}" type="presOf" srcId="{15D1FAD9-EDEB-49EF-A319-BE1C22D5D500}" destId="{EC73EC2C-A3BE-4875-AFDB-05176370BDBC}" srcOrd="0" destOrd="0" presId="urn:microsoft.com/office/officeart/2005/8/layout/hierarchy2"/>
    <dgm:cxn modelId="{2999DE7A-1997-468F-B617-74C0E2CA9C63}" type="presOf" srcId="{CC7D6854-4EA5-4916-A94D-30C895FAAD86}" destId="{92D93933-9C9A-4C64-95F1-1C8AB8F6E300}" srcOrd="0" destOrd="0" presId="urn:microsoft.com/office/officeart/2005/8/layout/hierarchy2"/>
    <dgm:cxn modelId="{B90EB0F7-08BB-42A2-91C8-72CD52037325}" srcId="{9F259465-F53B-48A4-8853-9E7CAAEEA458}" destId="{CC7D6854-4EA5-4916-A94D-30C895FAAD86}" srcOrd="0" destOrd="0" parTransId="{FBF20774-3F44-4F46-8E38-ACDDB3477802}" sibTransId="{C1AB0365-A502-4D49-B88A-75192E48B33C}"/>
    <dgm:cxn modelId="{A70489CC-E93C-4985-9193-615A1B73E6BE}" type="presOf" srcId="{E0C77A46-98F4-4616-9DC8-FE3D10B1F044}" destId="{D7FC95F6-1EB6-464D-8037-47FE7B3EB56F}" srcOrd="0" destOrd="0" presId="urn:microsoft.com/office/officeart/2005/8/layout/hierarchy2"/>
    <dgm:cxn modelId="{16C965F2-4FFD-45EE-A752-9D5670BE37D6}" type="presOf" srcId="{033E9263-F169-4E3D-A195-08DB417FE614}" destId="{333310DA-2FE5-482F-8B3B-B3CEA3563F4C}" srcOrd="1" destOrd="0" presId="urn:microsoft.com/office/officeart/2005/8/layout/hierarchy2"/>
    <dgm:cxn modelId="{8EE3B413-3EB7-4AA5-9C58-8CEFBA67EED6}" srcId="{E142FA50-344C-467B-8F79-92C89B0E375A}" destId="{15D1FAD9-EDEB-49EF-A319-BE1C22D5D500}" srcOrd="0" destOrd="0" parTransId="{12B5DCBB-4B02-45F7-B47F-1309C3AB151C}" sibTransId="{9F3CAF58-C4D7-405D-AC16-0FB89CD99321}"/>
    <dgm:cxn modelId="{C4786A93-70F0-4030-A5C0-58C9980D7609}" type="presOf" srcId="{1DAB1736-D2D9-4656-9568-A60E640275E1}" destId="{A91B697E-F78A-41E8-8FCE-542D962C0FF2}" srcOrd="1" destOrd="0" presId="urn:microsoft.com/office/officeart/2005/8/layout/hierarchy2"/>
    <dgm:cxn modelId="{E60D60C6-5BA0-4AC8-AAB6-E89EB1D9FCEB}" type="presOf" srcId="{CCD61578-92E7-46E5-B5BD-F7DF63BFC3D1}" destId="{8E190C61-DE9C-456E-877F-F7931D45FC1B}" srcOrd="0" destOrd="0" presId="urn:microsoft.com/office/officeart/2005/8/layout/hierarchy2"/>
    <dgm:cxn modelId="{7ACCA723-EE52-4AB2-955C-CB8B1FACC2DC}" srcId="{15D1FAD9-EDEB-49EF-A319-BE1C22D5D500}" destId="{CCD61578-92E7-46E5-B5BD-F7DF63BFC3D1}" srcOrd="1" destOrd="0" parTransId="{1DAB1736-D2D9-4656-9568-A60E640275E1}" sibTransId="{3B6588E8-893B-4E60-9AEA-B067D03ECEB5}"/>
    <dgm:cxn modelId="{9AD375BB-89EB-4E18-A3F6-434ACA828722}" type="presOf" srcId="{67164C0F-6283-4C40-B34F-B539D03CF48C}" destId="{4D2806DD-3B6D-4733-AC61-F3E3A4EE9BE2}" srcOrd="0" destOrd="0" presId="urn:microsoft.com/office/officeart/2005/8/layout/hierarchy2"/>
    <dgm:cxn modelId="{A0F20BE1-0002-4640-9064-24C592DD5E5E}" type="presOf" srcId="{9F259465-F53B-48A4-8853-9E7CAAEEA458}" destId="{2AF3E9C7-0A48-4048-81FF-086306A93023}" srcOrd="0" destOrd="0" presId="urn:microsoft.com/office/officeart/2005/8/layout/hierarchy2"/>
    <dgm:cxn modelId="{F92FAE95-4165-45D5-8F1C-6CD7BCCADC22}" type="presOf" srcId="{E142FA50-344C-467B-8F79-92C89B0E375A}" destId="{FE8A032B-AC53-460B-A046-0AE16ADEF602}" srcOrd="0" destOrd="0" presId="urn:microsoft.com/office/officeart/2005/8/layout/hierarchy2"/>
    <dgm:cxn modelId="{FF1FBC4F-03C9-4942-9498-689C734806E2}" type="presOf" srcId="{1DAB1736-D2D9-4656-9568-A60E640275E1}" destId="{7AA762C7-A3B6-4106-802E-9C073CBC887D}" srcOrd="0" destOrd="0" presId="urn:microsoft.com/office/officeart/2005/8/layout/hierarchy2"/>
    <dgm:cxn modelId="{79D20B4A-2E30-4C54-A430-FA3388B73A4E}" type="presOf" srcId="{FBF20774-3F44-4F46-8E38-ACDDB3477802}" destId="{A456AB0E-6028-4725-A61E-82B44165B0DF}" srcOrd="1" destOrd="0" presId="urn:microsoft.com/office/officeart/2005/8/layout/hierarchy2"/>
    <dgm:cxn modelId="{F2602BF1-7858-4C0C-A012-F16D76CCF398}" srcId="{15D1FAD9-EDEB-49EF-A319-BE1C22D5D500}" destId="{9F259465-F53B-48A4-8853-9E7CAAEEA458}" srcOrd="0" destOrd="0" parTransId="{033E9263-F169-4E3D-A195-08DB417FE614}" sibTransId="{876CD0F9-4D32-4417-819D-F5A720E30B0F}"/>
    <dgm:cxn modelId="{377C9AD6-09BB-4175-82E6-95E6F977E97E}" type="presParOf" srcId="{FE8A032B-AC53-460B-A046-0AE16ADEF602}" destId="{73D5215D-39A7-4F69-ACA1-631AFA7928BE}" srcOrd="0" destOrd="0" presId="urn:microsoft.com/office/officeart/2005/8/layout/hierarchy2"/>
    <dgm:cxn modelId="{F854647E-D82C-443B-940B-5CE8114A061C}" type="presParOf" srcId="{73D5215D-39A7-4F69-ACA1-631AFA7928BE}" destId="{EC73EC2C-A3BE-4875-AFDB-05176370BDBC}" srcOrd="0" destOrd="0" presId="urn:microsoft.com/office/officeart/2005/8/layout/hierarchy2"/>
    <dgm:cxn modelId="{5567B02F-53D8-4CDD-A1E6-C23F58B54A15}" type="presParOf" srcId="{73D5215D-39A7-4F69-ACA1-631AFA7928BE}" destId="{86CCE596-F749-4E6C-B731-2B4AE67A09A9}" srcOrd="1" destOrd="0" presId="urn:microsoft.com/office/officeart/2005/8/layout/hierarchy2"/>
    <dgm:cxn modelId="{BC6C7036-D7FB-40C5-A2F9-76A955064C7A}" type="presParOf" srcId="{86CCE596-F749-4E6C-B731-2B4AE67A09A9}" destId="{2A39A5AA-B407-404D-885A-80B7523CE745}" srcOrd="0" destOrd="0" presId="urn:microsoft.com/office/officeart/2005/8/layout/hierarchy2"/>
    <dgm:cxn modelId="{C164C6BE-93D2-4B6E-9BD6-DCD5141D9D41}" type="presParOf" srcId="{2A39A5AA-B407-404D-885A-80B7523CE745}" destId="{333310DA-2FE5-482F-8B3B-B3CEA3563F4C}" srcOrd="0" destOrd="0" presId="urn:microsoft.com/office/officeart/2005/8/layout/hierarchy2"/>
    <dgm:cxn modelId="{B0E915E4-6870-4393-888A-82E5A4876C5B}" type="presParOf" srcId="{86CCE596-F749-4E6C-B731-2B4AE67A09A9}" destId="{E0A4540A-423D-4D04-A015-C39DA208531A}" srcOrd="1" destOrd="0" presId="urn:microsoft.com/office/officeart/2005/8/layout/hierarchy2"/>
    <dgm:cxn modelId="{D0FA7300-162C-4837-A761-6A30DB8F85E4}" type="presParOf" srcId="{E0A4540A-423D-4D04-A015-C39DA208531A}" destId="{2AF3E9C7-0A48-4048-81FF-086306A93023}" srcOrd="0" destOrd="0" presId="urn:microsoft.com/office/officeart/2005/8/layout/hierarchy2"/>
    <dgm:cxn modelId="{0C4C6885-A453-4C6D-A751-1356A4C6391E}" type="presParOf" srcId="{E0A4540A-423D-4D04-A015-C39DA208531A}" destId="{B0779B85-541D-42EE-BF61-CB35B04CC958}" srcOrd="1" destOrd="0" presId="urn:microsoft.com/office/officeart/2005/8/layout/hierarchy2"/>
    <dgm:cxn modelId="{BF916372-6B91-431B-AC0E-DC25EB82ADAB}" type="presParOf" srcId="{B0779B85-541D-42EE-BF61-CB35B04CC958}" destId="{3148AD9F-A7F1-4C4D-B890-14C03ED61BAF}" srcOrd="0" destOrd="0" presId="urn:microsoft.com/office/officeart/2005/8/layout/hierarchy2"/>
    <dgm:cxn modelId="{F426101E-BF7F-400D-B586-A6D312489ED7}" type="presParOf" srcId="{3148AD9F-A7F1-4C4D-B890-14C03ED61BAF}" destId="{A456AB0E-6028-4725-A61E-82B44165B0DF}" srcOrd="0" destOrd="0" presId="urn:microsoft.com/office/officeart/2005/8/layout/hierarchy2"/>
    <dgm:cxn modelId="{0F8F240A-0DA9-4D04-9474-3AED9439562C}" type="presParOf" srcId="{B0779B85-541D-42EE-BF61-CB35B04CC958}" destId="{63C521E3-276D-4269-90CA-2900776BBC02}" srcOrd="1" destOrd="0" presId="urn:microsoft.com/office/officeart/2005/8/layout/hierarchy2"/>
    <dgm:cxn modelId="{5FBF9330-63D7-4741-9D0B-06E1910BE3B5}" type="presParOf" srcId="{63C521E3-276D-4269-90CA-2900776BBC02}" destId="{92D93933-9C9A-4C64-95F1-1C8AB8F6E300}" srcOrd="0" destOrd="0" presId="urn:microsoft.com/office/officeart/2005/8/layout/hierarchy2"/>
    <dgm:cxn modelId="{FB66493E-D6CA-47F9-AC69-003201D739EC}" type="presParOf" srcId="{63C521E3-276D-4269-90CA-2900776BBC02}" destId="{71F8FB00-9AEF-4F97-87C2-099B519283FB}" srcOrd="1" destOrd="0" presId="urn:microsoft.com/office/officeart/2005/8/layout/hierarchy2"/>
    <dgm:cxn modelId="{60751B43-0CFD-41F3-9FB6-C1722ED04338}" type="presParOf" srcId="{86CCE596-F749-4E6C-B731-2B4AE67A09A9}" destId="{7AA762C7-A3B6-4106-802E-9C073CBC887D}" srcOrd="2" destOrd="0" presId="urn:microsoft.com/office/officeart/2005/8/layout/hierarchy2"/>
    <dgm:cxn modelId="{C16C7F7E-38C8-4E56-8AC3-1147877E36E7}" type="presParOf" srcId="{7AA762C7-A3B6-4106-802E-9C073CBC887D}" destId="{A91B697E-F78A-41E8-8FCE-542D962C0FF2}" srcOrd="0" destOrd="0" presId="urn:microsoft.com/office/officeart/2005/8/layout/hierarchy2"/>
    <dgm:cxn modelId="{88DFD53C-4626-485A-992C-B040BA291F28}" type="presParOf" srcId="{86CCE596-F749-4E6C-B731-2B4AE67A09A9}" destId="{0B1BD3D2-FC62-4CEC-B333-99E686EFBCD2}" srcOrd="3" destOrd="0" presId="urn:microsoft.com/office/officeart/2005/8/layout/hierarchy2"/>
    <dgm:cxn modelId="{3981A99A-1A23-4400-A723-AF14B245CBEE}" type="presParOf" srcId="{0B1BD3D2-FC62-4CEC-B333-99E686EFBCD2}" destId="{8E190C61-DE9C-456E-877F-F7931D45FC1B}" srcOrd="0" destOrd="0" presId="urn:microsoft.com/office/officeart/2005/8/layout/hierarchy2"/>
    <dgm:cxn modelId="{D668657F-6A4E-4525-935E-1DF0E053F782}" type="presParOf" srcId="{0B1BD3D2-FC62-4CEC-B333-99E686EFBCD2}" destId="{9C074E0F-4BE5-4887-8011-DFB6EB52AB5B}" srcOrd="1" destOrd="0" presId="urn:microsoft.com/office/officeart/2005/8/layout/hierarchy2"/>
    <dgm:cxn modelId="{CF6BFE58-305C-4055-9FE3-FE18F8E994E3}" type="presParOf" srcId="{9C074E0F-4BE5-4887-8011-DFB6EB52AB5B}" destId="{4D2806DD-3B6D-4733-AC61-F3E3A4EE9BE2}" srcOrd="0" destOrd="0" presId="urn:microsoft.com/office/officeart/2005/8/layout/hierarchy2"/>
    <dgm:cxn modelId="{9BE888B9-D25F-4848-9074-B33793BAF4E0}" type="presParOf" srcId="{4D2806DD-3B6D-4733-AC61-F3E3A4EE9BE2}" destId="{1A0B1A2B-ED0E-48B9-A038-BE9D08A38010}" srcOrd="0" destOrd="0" presId="urn:microsoft.com/office/officeart/2005/8/layout/hierarchy2"/>
    <dgm:cxn modelId="{03664A93-6738-4E80-919A-464891AA6095}" type="presParOf" srcId="{9C074E0F-4BE5-4887-8011-DFB6EB52AB5B}" destId="{47594868-69B7-458D-B7FF-6A91561973C2}" srcOrd="1" destOrd="0" presId="urn:microsoft.com/office/officeart/2005/8/layout/hierarchy2"/>
    <dgm:cxn modelId="{9D07890A-A384-4FFF-91A5-02BDF38CFCDA}" type="presParOf" srcId="{47594868-69B7-458D-B7FF-6A91561973C2}" destId="{D7FC95F6-1EB6-464D-8037-47FE7B3EB56F}" srcOrd="0" destOrd="0" presId="urn:microsoft.com/office/officeart/2005/8/layout/hierarchy2"/>
    <dgm:cxn modelId="{E93F55D2-B41B-49B2-9E0A-092B44173B8D}" type="presParOf" srcId="{47594868-69B7-458D-B7FF-6A91561973C2}" destId="{1B3D00AC-005C-4929-9458-7C5F2B36A268}" srcOrd="1" destOrd="0" presId="urn:microsoft.com/office/officeart/2005/8/layout/hierarchy2"/>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20E29F-20D3-4016-ABE4-A4CF3BFACB6E}" type="datetimeFigureOut">
              <a:rPr lang="en-US" smtClean="0"/>
              <a:pPr/>
              <a:t>5/29/2020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EA0441-5A10-4C2A-993A-8D3FB57AE1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11</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12</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13</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14</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15</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4</a:t>
            </a:fld>
            <a:endParaRPr lang="en-IN" altLang="en-US"/>
          </a:p>
        </p:txBody>
      </p:sp>
    </p:spTree>
    <p:extLst>
      <p:ext uri="{BB962C8B-B14F-4D97-AF65-F5344CB8AC3E}">
        <p14:creationId xmlns="" xmlns:p14="http://schemas.microsoft.com/office/powerpoint/2010/main" val="448445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5</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6</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7</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8</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9</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10</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5/29/2020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A614C0-BBCD-4D6D-9A2A-B9D8C04BAA2C}"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A614C0-BBCD-4D6D-9A2A-B9D8C04BAA2C}" type="datetimeFigureOut">
              <a:rPr lang="en-US" smtClean="0"/>
              <a:pPr/>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BA614C0-BBCD-4D6D-9A2A-B9D8C04BAA2C}" type="datetimeFigureOut">
              <a:rPr lang="en-US" smtClean="0"/>
              <a:pPr/>
              <a:t>5/29/2020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A614C0-BBCD-4D6D-9A2A-B9D8C04BAA2C}" type="datetimeFigureOut">
              <a:rPr lang="en-US" smtClean="0"/>
              <a:pPr/>
              <a:t>5/29/2020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A614C0-BBCD-4D6D-9A2A-B9D8C04BAA2C}" type="datetimeFigureOut">
              <a:rPr lang="en-US" smtClean="0"/>
              <a:pPr/>
              <a:t>5/29/2020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A614C0-BBCD-4D6D-9A2A-B9D8C04BAA2C}" type="datetimeFigureOut">
              <a:rPr lang="en-US" smtClean="0"/>
              <a:pPr/>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BA614C0-BBCD-4D6D-9A2A-B9D8C04BAA2C}" type="datetimeFigureOut">
              <a:rPr lang="en-US" smtClean="0"/>
              <a:pPr/>
              <a:t>5/29/2020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240147A-B6AC-411F-B8A2-05584253806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BA614C0-BBCD-4D6D-9A2A-B9D8C04BAA2C}" type="datetimeFigureOut">
              <a:rPr lang="en-US" smtClean="0"/>
              <a:pPr/>
              <a:t>5/29/2020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240147A-B6AC-411F-B8A2-0558425380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85800" y="1828800"/>
            <a:ext cx="8077200" cy="3100398"/>
          </a:xfrm>
        </p:spPr>
        <p:txBody>
          <a:bodyPr anchor="ctr">
            <a:normAutofit/>
          </a:bodyPr>
          <a:lstStyle/>
          <a:p>
            <a:pPr algn="ctr"/>
            <a:r>
              <a:rPr lang="en-US" sz="4200" dirty="0" smtClean="0">
                <a:solidFill>
                  <a:srgbClr val="FFFF00"/>
                </a:solidFill>
              </a:rPr>
              <a:t>FUNDAMENTAL CONCEPTS AND RECENT ISSUES IN GST</a:t>
            </a: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a:t>
            </a:fld>
            <a:endParaRPr lang="en-IN" altLang="en-US">
              <a:solidFill>
                <a:schemeClr val="bg1"/>
              </a:solidFill>
            </a:endParaRPr>
          </a:p>
        </p:txBody>
      </p:sp>
    </p:spTree>
    <p:extLst>
      <p:ext uri="{BB962C8B-B14F-4D97-AF65-F5344CB8AC3E}">
        <p14:creationId xmlns:p14="http://schemas.microsoft.com/office/powerpoint/2010/main" xmlns="" val="404965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SCHEME FOR SMALL SCALE BUSINESS</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428736"/>
            <a:ext cx="9144000" cy="5429263"/>
          </a:xfrm>
        </p:spPr>
        <p:txBody>
          <a:bodyPr>
            <a:noAutofit/>
          </a:bodyPr>
          <a:lstStyle/>
          <a:p>
            <a:r>
              <a:rPr lang="en-US" sz="1600" dirty="0" smtClean="0">
                <a:latin typeface="Tahoma" pitchFamily="34" charset="0"/>
                <a:ea typeface="Tahoma" pitchFamily="34" charset="0"/>
                <a:cs typeface="Tahoma" pitchFamily="34" charset="0"/>
              </a:rPr>
              <a:t>Threshold limit of aggregate turnover for exemption from registration and payment of GST for suppliers of </a:t>
            </a:r>
            <a:r>
              <a:rPr lang="en-US" sz="1600" dirty="0" smtClean="0">
                <a:latin typeface="Tahoma" pitchFamily="34" charset="0"/>
                <a:ea typeface="Tahoma" pitchFamily="34" charset="0"/>
                <a:cs typeface="Tahoma" pitchFamily="34" charset="0"/>
              </a:rPr>
              <a:t>goods and services is </a:t>
            </a:r>
            <a:r>
              <a:rPr lang="en-US" sz="1600" dirty="0" smtClean="0">
                <a:latin typeface="Tahoma" pitchFamily="34" charset="0"/>
                <a:ea typeface="Tahoma" pitchFamily="34" charset="0"/>
                <a:cs typeface="Tahoma" pitchFamily="34" charset="0"/>
              </a:rPr>
              <a:t>Rs. 40 </a:t>
            </a:r>
            <a:r>
              <a:rPr lang="en-US" sz="1600" dirty="0" err="1" smtClean="0">
                <a:latin typeface="Tahoma" pitchFamily="34" charset="0"/>
                <a:ea typeface="Tahoma" pitchFamily="34" charset="0"/>
                <a:cs typeface="Tahoma" pitchFamily="34" charset="0"/>
              </a:rPr>
              <a:t>lakhs</a:t>
            </a:r>
            <a:r>
              <a:rPr lang="en-US" sz="1600"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and Rs</a:t>
            </a:r>
            <a:r>
              <a:rPr lang="en-US" sz="1600" dirty="0" smtClean="0">
                <a:latin typeface="Tahoma" pitchFamily="34" charset="0"/>
                <a:ea typeface="Tahoma" pitchFamily="34" charset="0"/>
                <a:cs typeface="Tahoma" pitchFamily="34" charset="0"/>
              </a:rPr>
              <a:t>. 20 </a:t>
            </a:r>
            <a:r>
              <a:rPr lang="en-US" sz="1600" dirty="0" err="1" smtClean="0">
                <a:latin typeface="Tahoma" pitchFamily="34" charset="0"/>
                <a:ea typeface="Tahoma" pitchFamily="34" charset="0"/>
                <a:cs typeface="Tahoma" pitchFamily="34" charset="0"/>
              </a:rPr>
              <a:t>lakhs</a:t>
            </a:r>
            <a:r>
              <a:rPr lang="en-US" sz="1600" dirty="0" smtClean="0">
                <a:latin typeface="Tahoma" pitchFamily="34" charset="0"/>
                <a:ea typeface="Tahoma" pitchFamily="34" charset="0"/>
                <a:cs typeface="Tahoma" pitchFamily="34" charset="0"/>
              </a:rPr>
              <a:t> respectively </a:t>
            </a:r>
            <a:r>
              <a:rPr lang="en-US" sz="1600" dirty="0" smtClean="0">
                <a:latin typeface="Tahoma" pitchFamily="34" charset="0"/>
                <a:ea typeface="Tahoma" pitchFamily="34" charset="0"/>
                <a:cs typeface="Tahoma" pitchFamily="34" charset="0"/>
              </a:rPr>
              <a:t>and Rs. 20 </a:t>
            </a:r>
            <a:r>
              <a:rPr lang="en-US" sz="1600" dirty="0" err="1" smtClean="0">
                <a:latin typeface="Tahoma" pitchFamily="34" charset="0"/>
                <a:ea typeface="Tahoma" pitchFamily="34" charset="0"/>
                <a:cs typeface="Tahoma" pitchFamily="34" charset="0"/>
              </a:rPr>
              <a:t>lakhs</a:t>
            </a:r>
            <a:r>
              <a:rPr lang="en-US" sz="1600" dirty="0" smtClean="0">
                <a:latin typeface="Tahoma" pitchFamily="34" charset="0"/>
                <a:ea typeface="Tahoma" pitchFamily="34" charset="0"/>
                <a:cs typeface="Tahoma" pitchFamily="34" charset="0"/>
              </a:rPr>
              <a:t> and Rs</a:t>
            </a:r>
            <a:r>
              <a:rPr lang="en-US" sz="1600" dirty="0" smtClean="0">
                <a:latin typeface="Tahoma" pitchFamily="34" charset="0"/>
                <a:ea typeface="Tahoma" pitchFamily="34" charset="0"/>
                <a:cs typeface="Tahoma" pitchFamily="34" charset="0"/>
              </a:rPr>
              <a:t>. 10 </a:t>
            </a:r>
            <a:r>
              <a:rPr lang="en-US" sz="1600" dirty="0" err="1" smtClean="0">
                <a:latin typeface="Tahoma" pitchFamily="34" charset="0"/>
                <a:ea typeface="Tahoma" pitchFamily="34" charset="0"/>
                <a:cs typeface="Tahoma" pitchFamily="34" charset="0"/>
              </a:rPr>
              <a:t>lakhs</a:t>
            </a:r>
            <a:r>
              <a:rPr lang="en-US" sz="1600"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respectively in </a:t>
            </a:r>
            <a:r>
              <a:rPr lang="en-US" sz="1600" dirty="0" smtClean="0">
                <a:latin typeface="Tahoma" pitchFamily="34" charset="0"/>
                <a:ea typeface="Tahoma" pitchFamily="34" charset="0"/>
                <a:cs typeface="Tahoma" pitchFamily="34" charset="0"/>
              </a:rPr>
              <a:t>the States of Manipur, Mizoram, Nagaland and </a:t>
            </a:r>
            <a:r>
              <a:rPr lang="en-US" sz="1600" dirty="0" smtClean="0">
                <a:latin typeface="Tahoma" pitchFamily="34" charset="0"/>
                <a:ea typeface="Tahoma" pitchFamily="34" charset="0"/>
                <a:cs typeface="Tahoma" pitchFamily="34" charset="0"/>
              </a:rPr>
              <a:t>Tripura with </a:t>
            </a:r>
            <a:r>
              <a:rPr lang="en-US" sz="1600" dirty="0" smtClean="0">
                <a:latin typeface="Tahoma" pitchFamily="34" charset="0"/>
                <a:ea typeface="Tahoma" pitchFamily="34" charset="0"/>
                <a:cs typeface="Tahoma" pitchFamily="34" charset="0"/>
              </a:rPr>
              <a:t>effect </a:t>
            </a:r>
            <a:r>
              <a:rPr lang="en-US" sz="1600" dirty="0" smtClean="0">
                <a:latin typeface="Tahoma" pitchFamily="34" charset="0"/>
                <a:ea typeface="Tahoma" pitchFamily="34" charset="0"/>
                <a:cs typeface="Tahoma" pitchFamily="34" charset="0"/>
              </a:rPr>
              <a:t>from 1.4.2019</a:t>
            </a:r>
            <a:r>
              <a:rPr lang="en-US" sz="1600" dirty="0" smtClean="0">
                <a:latin typeface="Tahoma" pitchFamily="34" charset="0"/>
                <a:ea typeface="Tahoma" pitchFamily="34" charset="0"/>
                <a:cs typeface="Tahoma" pitchFamily="34" charset="0"/>
              </a:rPr>
              <a:t>. </a:t>
            </a:r>
            <a:endParaRPr lang="en-US" sz="1600" dirty="0" smtClean="0">
              <a:latin typeface="Tahoma" pitchFamily="34" charset="0"/>
              <a:ea typeface="Tahoma" pitchFamily="34" charset="0"/>
              <a:cs typeface="Tahoma" pitchFamily="34" charset="0"/>
            </a:endParaRPr>
          </a:p>
          <a:p>
            <a:r>
              <a:rPr lang="en-US" sz="1600" dirty="0" smtClean="0">
                <a:latin typeface="Tahoma" pitchFamily="34" charset="0"/>
                <a:ea typeface="Tahoma" pitchFamily="34" charset="0"/>
                <a:cs typeface="Tahoma" pitchFamily="34" charset="0"/>
              </a:rPr>
              <a:t>“aggregate turnover” means the aggregate value of all taxable supplies (excluding the value of inward supplies on which tax is payable by a person on reverse charge basis), exempt supplies, exports of goods or services or both and inter-State supplies of persons having the same Permanent Account Number, to be computed on all India basis but excludes central tax, State tax, Union territory tax, integrated tax and </a:t>
            </a:r>
            <a:r>
              <a:rPr lang="en-US" sz="1600" dirty="0" err="1" smtClean="0">
                <a:latin typeface="Tahoma" pitchFamily="34" charset="0"/>
                <a:ea typeface="Tahoma" pitchFamily="34" charset="0"/>
                <a:cs typeface="Tahoma" pitchFamily="34" charset="0"/>
              </a:rPr>
              <a:t>cess</a:t>
            </a:r>
            <a:r>
              <a:rPr lang="en-US" sz="1600"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Therefore such </a:t>
            </a:r>
            <a:r>
              <a:rPr lang="en-US" sz="1600" dirty="0" smtClean="0">
                <a:latin typeface="Tahoma" pitchFamily="34" charset="0"/>
                <a:ea typeface="Tahoma" pitchFamily="34" charset="0"/>
                <a:cs typeface="Tahoma" pitchFamily="34" charset="0"/>
              </a:rPr>
              <a:t>turnover is to be calculated by taking together the value in respect of the activities carried out on all-India basis</a:t>
            </a:r>
            <a:r>
              <a:rPr lang="en-US" sz="1600" dirty="0" smtClean="0">
                <a:latin typeface="Tahoma" pitchFamily="34" charset="0"/>
                <a:ea typeface="Tahoma" pitchFamily="34" charset="0"/>
                <a:cs typeface="Tahoma" pitchFamily="34" charset="0"/>
              </a:rPr>
              <a:t>. </a:t>
            </a:r>
          </a:p>
          <a:p>
            <a:r>
              <a:rPr lang="en-US" sz="1600" dirty="0" smtClean="0">
                <a:latin typeface="Tahoma" pitchFamily="34" charset="0"/>
                <a:ea typeface="Tahoma" pitchFamily="34" charset="0"/>
                <a:cs typeface="Tahoma" pitchFamily="34" charset="0"/>
              </a:rPr>
              <a:t>Taxpayers may opt for multiple registrations within a State/Union territory in respect of multiple places of business located within the same State/Union territory</a:t>
            </a:r>
            <a:r>
              <a:rPr lang="en-US" sz="1600" dirty="0" smtClean="0">
                <a:latin typeface="Tahoma" pitchFamily="34" charset="0"/>
                <a:ea typeface="Tahoma" pitchFamily="34" charset="0"/>
                <a:cs typeface="Tahoma" pitchFamily="34" charset="0"/>
              </a:rPr>
              <a:t>. </a:t>
            </a:r>
          </a:p>
          <a:p>
            <a:r>
              <a:rPr lang="en-US" sz="1600" dirty="0" smtClean="0">
                <a:latin typeface="Tahoma" pitchFamily="34" charset="0"/>
                <a:ea typeface="Tahoma" pitchFamily="34" charset="0"/>
                <a:cs typeface="Tahoma" pitchFamily="34" charset="0"/>
              </a:rPr>
              <a:t>Composition scheme has been formulated for small businessmen being supplier of goods and supplier of restaurant services. Under the scheme, person with turnover up to Rs. 1.5 </a:t>
            </a:r>
            <a:r>
              <a:rPr lang="en-US" sz="1600" dirty="0" err="1" smtClean="0">
                <a:latin typeface="Tahoma" pitchFamily="34" charset="0"/>
                <a:ea typeface="Tahoma" pitchFamily="34" charset="0"/>
                <a:cs typeface="Tahoma" pitchFamily="34" charset="0"/>
              </a:rPr>
              <a:t>crore</a:t>
            </a:r>
            <a:r>
              <a:rPr lang="en-US" sz="1600" dirty="0" smtClean="0">
                <a:latin typeface="Tahoma" pitchFamily="34" charset="0"/>
                <a:ea typeface="Tahoma" pitchFamily="34" charset="0"/>
                <a:cs typeface="Tahoma" pitchFamily="34" charset="0"/>
              </a:rPr>
              <a:t> (Rs. 75 </a:t>
            </a:r>
            <a:r>
              <a:rPr lang="en-US" sz="1600" dirty="0" err="1" smtClean="0">
                <a:latin typeface="Tahoma" pitchFamily="34" charset="0"/>
                <a:ea typeface="Tahoma" pitchFamily="34" charset="0"/>
                <a:cs typeface="Tahoma" pitchFamily="34" charset="0"/>
              </a:rPr>
              <a:t>lakhs</a:t>
            </a:r>
            <a:r>
              <a:rPr lang="en-US" sz="1600" dirty="0" smtClean="0">
                <a:latin typeface="Tahoma" pitchFamily="34" charset="0"/>
                <a:ea typeface="Tahoma" pitchFamily="34" charset="0"/>
                <a:cs typeface="Tahoma" pitchFamily="34" charset="0"/>
              </a:rPr>
              <a:t> in States of Arunachal Pradesh, Manipur, Meghalaya, Mizoram, Nagaland, Sikkim, Tripura and </a:t>
            </a:r>
            <a:r>
              <a:rPr lang="en-US" sz="1600" dirty="0" err="1" smtClean="0">
                <a:latin typeface="Tahoma" pitchFamily="34" charset="0"/>
                <a:ea typeface="Tahoma" pitchFamily="34" charset="0"/>
                <a:cs typeface="Tahoma" pitchFamily="34" charset="0"/>
              </a:rPr>
              <a:t>Uttarakhand</a:t>
            </a:r>
            <a:r>
              <a:rPr lang="en-US" sz="1600" dirty="0" smtClean="0">
                <a:latin typeface="Tahoma" pitchFamily="34" charset="0"/>
                <a:ea typeface="Tahoma" pitchFamily="34" charset="0"/>
                <a:cs typeface="Tahoma" pitchFamily="34" charset="0"/>
              </a:rPr>
              <a:t>) needs to pay tax equal to 1% to 5% on his turnover and needs to file his returns annually with quarterly payment from FY 2019-20</a:t>
            </a:r>
            <a:r>
              <a:rPr lang="en-US" sz="1600" dirty="0" smtClean="0">
                <a:latin typeface="Tahoma" pitchFamily="34" charset="0"/>
                <a:ea typeface="Tahoma" pitchFamily="34" charset="0"/>
                <a:cs typeface="Tahoma" pitchFamily="34" charset="0"/>
              </a:rPr>
              <a:t>.</a:t>
            </a:r>
          </a:p>
          <a:p>
            <a:r>
              <a:rPr lang="en-US" sz="1600" dirty="0" smtClean="0">
                <a:latin typeface="Tahoma" pitchFamily="34" charset="0"/>
                <a:ea typeface="Tahoma" pitchFamily="34" charset="0"/>
                <a:cs typeface="Tahoma" pitchFamily="34" charset="0"/>
              </a:rPr>
              <a:t>Composition scheme has also been formulated for supplier of services (to those who are not eligible for the presently available composition scheme). Under the scheme, person with turnover up to Rs. 50 </a:t>
            </a:r>
            <a:r>
              <a:rPr lang="en-US" sz="1600" dirty="0" err="1" smtClean="0">
                <a:latin typeface="Tahoma" pitchFamily="34" charset="0"/>
                <a:ea typeface="Tahoma" pitchFamily="34" charset="0"/>
                <a:cs typeface="Tahoma" pitchFamily="34" charset="0"/>
              </a:rPr>
              <a:t>lakhs</a:t>
            </a:r>
            <a:r>
              <a:rPr lang="en-US" sz="1600" dirty="0" smtClean="0">
                <a:latin typeface="Tahoma" pitchFamily="34" charset="0"/>
                <a:ea typeface="Tahoma" pitchFamily="34" charset="0"/>
                <a:cs typeface="Tahoma" pitchFamily="34" charset="0"/>
              </a:rPr>
              <a:t> needs to pay tax equal to 6% on his turnover and needs to file his returns annually with quarterly payment from FY 2019-20.</a:t>
            </a: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10</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US" sz="2800" dirty="0" smtClean="0"/>
              <a:t>MEASURES ANNOUNCED BY THE GOVERNMENT FOR PROVIDING RELIEF TO THE TAXPAYERS IN VIEW OF COVID- 19</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428736"/>
            <a:ext cx="9144000" cy="5429263"/>
          </a:xfrm>
        </p:spPr>
        <p:txBody>
          <a:bodyPr>
            <a:noAutofit/>
          </a:bodyPr>
          <a:lstStyle/>
          <a:p>
            <a:pPr>
              <a:spcAft>
                <a:spcPts val="600"/>
              </a:spcAft>
            </a:pPr>
            <a:r>
              <a:rPr lang="en-US" sz="1600" dirty="0" smtClean="0">
                <a:latin typeface="Tahoma" pitchFamily="34" charset="0"/>
                <a:ea typeface="Tahoma" pitchFamily="34" charset="0"/>
                <a:cs typeface="Tahoma" pitchFamily="34" charset="0"/>
              </a:rPr>
              <a:t>Allow </a:t>
            </a:r>
            <a:r>
              <a:rPr lang="en-US" sz="1600" dirty="0" smtClean="0">
                <a:latin typeface="Tahoma" pitchFamily="34" charset="0"/>
                <a:ea typeface="Tahoma" pitchFamily="34" charset="0"/>
                <a:cs typeface="Tahoma" pitchFamily="34" charset="0"/>
              </a:rPr>
              <a:t>taxpayers opting for the Composition Scheme for the financial year 2020-21 to file their option in FORM CMP-02 till 30th June, </a:t>
            </a:r>
            <a:r>
              <a:rPr lang="en-US" sz="1600" dirty="0" smtClean="0">
                <a:latin typeface="Tahoma" pitchFamily="34" charset="0"/>
                <a:ea typeface="Tahoma" pitchFamily="34" charset="0"/>
                <a:cs typeface="Tahoma" pitchFamily="34" charset="0"/>
              </a:rPr>
              <a:t>2020. </a:t>
            </a:r>
          </a:p>
          <a:p>
            <a:pPr>
              <a:spcAft>
                <a:spcPts val="600"/>
              </a:spcAft>
            </a:pPr>
            <a:r>
              <a:rPr lang="en-US" sz="1600" dirty="0" smtClean="0">
                <a:latin typeface="Tahoma" pitchFamily="34" charset="0"/>
                <a:ea typeface="Tahoma" pitchFamily="34" charset="0"/>
                <a:cs typeface="Tahoma" pitchFamily="34" charset="0"/>
              </a:rPr>
              <a:t>A lower rate of interest of NIL for first 15 days after the due date of filing return in FORM GSTR-3B and @ 9% thereafter is notified for those registered persons having aggregate turnover above Rs. 5 </a:t>
            </a:r>
            <a:r>
              <a:rPr lang="en-US" sz="1600" dirty="0" err="1" smtClean="0">
                <a:latin typeface="Tahoma" pitchFamily="34" charset="0"/>
                <a:ea typeface="Tahoma" pitchFamily="34" charset="0"/>
                <a:cs typeface="Tahoma" pitchFamily="34" charset="0"/>
              </a:rPr>
              <a:t>Crore</a:t>
            </a:r>
            <a:r>
              <a:rPr lang="en-US" sz="1600" dirty="0" smtClean="0">
                <a:latin typeface="Tahoma" pitchFamily="34" charset="0"/>
                <a:ea typeface="Tahoma" pitchFamily="34" charset="0"/>
                <a:cs typeface="Tahoma" pitchFamily="34" charset="0"/>
              </a:rPr>
              <a:t> and NIL rate of interest is notified for those registered persons having aggregate turnover below Rs. 5 </a:t>
            </a:r>
            <a:r>
              <a:rPr lang="en-US" sz="1600" dirty="0" err="1" smtClean="0">
                <a:latin typeface="Tahoma" pitchFamily="34" charset="0"/>
                <a:ea typeface="Tahoma" pitchFamily="34" charset="0"/>
                <a:cs typeface="Tahoma" pitchFamily="34" charset="0"/>
              </a:rPr>
              <a:t>Crore</a:t>
            </a:r>
            <a:r>
              <a:rPr lang="en-US" sz="1600" dirty="0" smtClean="0">
                <a:latin typeface="Tahoma" pitchFamily="34" charset="0"/>
                <a:ea typeface="Tahoma" pitchFamily="34" charset="0"/>
                <a:cs typeface="Tahoma" pitchFamily="34" charset="0"/>
              </a:rPr>
              <a:t> in the preceding financial year, for the tax periods of February, 2020 to April, 2020. This lower rate of interest shall be subject to condition that due tax is paid by filing return in FORM GSTR-3B by the date(s) as specified in the Notification</a:t>
            </a:r>
            <a:r>
              <a:rPr lang="en-US" sz="1600" dirty="0" smtClean="0">
                <a:latin typeface="Tahoma" pitchFamily="34" charset="0"/>
                <a:ea typeface="Tahoma" pitchFamily="34" charset="0"/>
                <a:cs typeface="Tahoma" pitchFamily="34" charset="0"/>
              </a:rPr>
              <a:t>. </a:t>
            </a:r>
          </a:p>
          <a:p>
            <a:pPr>
              <a:spcAft>
                <a:spcPts val="600"/>
              </a:spcAft>
            </a:pPr>
            <a:r>
              <a:rPr lang="en-US" sz="1600" dirty="0" smtClean="0">
                <a:latin typeface="Tahoma" pitchFamily="34" charset="0"/>
                <a:ea typeface="Tahoma" pitchFamily="34" charset="0"/>
                <a:cs typeface="Tahoma" pitchFamily="34" charset="0"/>
              </a:rPr>
              <a:t>Waiver </a:t>
            </a:r>
            <a:r>
              <a:rPr lang="en-US" sz="1600" dirty="0" smtClean="0">
                <a:latin typeface="Tahoma" pitchFamily="34" charset="0"/>
                <a:ea typeface="Tahoma" pitchFamily="34" charset="0"/>
                <a:cs typeface="Tahoma" pitchFamily="34" charset="0"/>
              </a:rPr>
              <a:t>of late fee for delay in furnishing returns in FORM GSTR-3B for the tax periods of February, 2020 to April, 2020 provided the return in FORM GSTR-3B provided the return in FORM GSTR-3B by the date as specified in the Notification.</a:t>
            </a:r>
            <a:endParaRPr lang="en-US" sz="1600" dirty="0" smtClean="0">
              <a:latin typeface="Tahoma" pitchFamily="34" charset="0"/>
              <a:ea typeface="Tahoma" pitchFamily="34" charset="0"/>
              <a:cs typeface="Tahoma" pitchFamily="34" charset="0"/>
            </a:endParaRPr>
          </a:p>
          <a:p>
            <a:pPr>
              <a:spcAft>
                <a:spcPts val="600"/>
              </a:spcAft>
            </a:pPr>
            <a:r>
              <a:rPr lang="en-US" sz="1600" dirty="0" smtClean="0">
                <a:latin typeface="Tahoma" pitchFamily="34" charset="0"/>
                <a:ea typeface="Tahoma" pitchFamily="34" charset="0"/>
                <a:cs typeface="Tahoma" pitchFamily="34" charset="0"/>
              </a:rPr>
              <a:t>Waiver </a:t>
            </a:r>
            <a:r>
              <a:rPr lang="en-US" sz="1600" dirty="0" smtClean="0">
                <a:latin typeface="Tahoma" pitchFamily="34" charset="0"/>
                <a:ea typeface="Tahoma" pitchFamily="34" charset="0"/>
                <a:cs typeface="Tahoma" pitchFamily="34" charset="0"/>
              </a:rPr>
              <a:t>of late fee for delay in furnishing the statement of outward supplies in FORM GSTR-1 for taxpayers for the tax periods March, 2020 to May, 2020 and for quarter ending 31st March 2020 if the same are furnished on or before 30th day of June, 2020</a:t>
            </a:r>
            <a:r>
              <a:rPr lang="en-US" sz="1600" dirty="0" smtClean="0">
                <a:latin typeface="Tahoma" pitchFamily="34" charset="0"/>
                <a:ea typeface="Tahoma" pitchFamily="34" charset="0"/>
                <a:cs typeface="Tahoma" pitchFamily="34" charset="0"/>
              </a:rPr>
              <a:t>.</a:t>
            </a:r>
          </a:p>
          <a:p>
            <a:pPr>
              <a:spcAft>
                <a:spcPts val="600"/>
              </a:spcAft>
            </a:pPr>
            <a:r>
              <a:rPr lang="en-US" sz="1600" dirty="0" smtClean="0">
                <a:latin typeface="Tahoma" pitchFamily="34" charset="0"/>
                <a:ea typeface="Tahoma" pitchFamily="34" charset="0"/>
                <a:cs typeface="Tahoma" pitchFamily="34" charset="0"/>
              </a:rPr>
              <a:t>Where</a:t>
            </a:r>
            <a:r>
              <a:rPr lang="en-US" sz="1600" dirty="0" smtClean="0">
                <a:latin typeface="Tahoma" pitchFamily="34" charset="0"/>
                <a:ea typeface="Tahoma" pitchFamily="34" charset="0"/>
                <a:cs typeface="Tahoma" pitchFamily="34" charset="0"/>
              </a:rPr>
              <a:t>, any time limit for completion or compliance of any action, by any authority or by any person, has been specified in, or prescribed or notified under the said Act, which falls during the period from the 20th day of March, 2020 to the 29th day of June, 2020, and where completion or compliance of such action has not been made within such time, then, the time limit for completion or compliance of such action, shall be extended </a:t>
            </a:r>
            <a:r>
              <a:rPr lang="en-US" sz="1600" dirty="0" err="1" smtClean="0">
                <a:latin typeface="Tahoma" pitchFamily="34" charset="0"/>
                <a:ea typeface="Tahoma" pitchFamily="34" charset="0"/>
                <a:cs typeface="Tahoma" pitchFamily="34" charset="0"/>
              </a:rPr>
              <a:t>upto</a:t>
            </a:r>
            <a:r>
              <a:rPr lang="en-US" sz="1600" dirty="0" smtClean="0">
                <a:latin typeface="Tahoma" pitchFamily="34" charset="0"/>
                <a:ea typeface="Tahoma" pitchFamily="34" charset="0"/>
                <a:cs typeface="Tahoma" pitchFamily="34" charset="0"/>
              </a:rPr>
              <a:t> the 30th day of June, </a:t>
            </a:r>
            <a:r>
              <a:rPr lang="en-US" sz="1600" dirty="0" smtClean="0">
                <a:latin typeface="Tahoma" pitchFamily="34" charset="0"/>
                <a:ea typeface="Tahoma" pitchFamily="34" charset="0"/>
                <a:cs typeface="Tahoma" pitchFamily="34" charset="0"/>
              </a:rPr>
              <a:t>2020. </a:t>
            </a:r>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11</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US" sz="2800" dirty="0" smtClean="0"/>
              <a:t>MEASURES ANNOUNCED BY THE GOVERNMENT FOR PROVIDING RELIEF TO THE TAXPAYERS IN VIEW OF COVID- 19</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428736"/>
            <a:ext cx="9144000" cy="5429263"/>
          </a:xfrm>
        </p:spPr>
        <p:txBody>
          <a:bodyPr>
            <a:noAutofit/>
          </a:bodyPr>
          <a:lstStyle/>
          <a:p>
            <a:pPr>
              <a:spcAft>
                <a:spcPts val="600"/>
              </a:spcAft>
            </a:pPr>
            <a:r>
              <a:rPr lang="en-US" sz="1600" dirty="0" smtClean="0">
                <a:latin typeface="Tahoma" pitchFamily="34" charset="0"/>
                <a:ea typeface="Tahoma" pitchFamily="34" charset="0"/>
                <a:cs typeface="Tahoma" pitchFamily="34" charset="0"/>
              </a:rPr>
              <a:t>In case GST is paid by the supplier on advances received for a future event which got cancelled subsequently and for which invoice is issued before supply of service, the supplier is required to issue a “credit note” in terms of section 34 of the CGST Act. He shall declare the details of such credit notes in the return for the month during which such credit note has been issued. The tax liability shall be adjusted in the return subject to conditions of section 34 of the CGST Act. There is no need to file a separate refund claim. However, in cases where there is no output liability against which a credit note can be adjusted, registered persons may proceed to file a claim under “Excess payment of tax, if any” through FORM GST RFD-01. </a:t>
            </a:r>
            <a:endParaRPr lang="en-US" sz="1600" dirty="0" smtClean="0">
              <a:latin typeface="Tahoma" pitchFamily="34" charset="0"/>
              <a:ea typeface="Tahoma" pitchFamily="34" charset="0"/>
              <a:cs typeface="Tahoma" pitchFamily="34" charset="0"/>
            </a:endParaRPr>
          </a:p>
          <a:p>
            <a:pPr>
              <a:spcAft>
                <a:spcPts val="600"/>
              </a:spcAft>
            </a:pPr>
            <a:r>
              <a:rPr lang="en-US" sz="1600" dirty="0" smtClean="0">
                <a:latin typeface="Tahoma" pitchFamily="34" charset="0"/>
                <a:ea typeface="Tahoma" pitchFamily="34" charset="0"/>
                <a:cs typeface="Tahoma" pitchFamily="34" charset="0"/>
              </a:rPr>
              <a:t>In case GST is paid by the supplier on advances received for an event which got cancelled subsequently and for which no invoice has been issued in terms of section 31 (2) of the CGST Act, he is required to issue a “refund voucher” in terms of section 31 (3) (e) of the CGST Act read with rule 51 of the CGST Rules. The taxpayer can apply for refund of GST paid on such advances by filing FORM GST RFD-01 under the category “Refund of excess payment of tax</a:t>
            </a:r>
            <a:r>
              <a:rPr lang="en-US" sz="1600" dirty="0" smtClean="0">
                <a:latin typeface="Tahoma" pitchFamily="34" charset="0"/>
                <a:ea typeface="Tahoma" pitchFamily="34" charset="0"/>
                <a:cs typeface="Tahoma" pitchFamily="34" charset="0"/>
              </a:rPr>
              <a:t>”.</a:t>
            </a:r>
          </a:p>
          <a:p>
            <a:pPr>
              <a:spcAft>
                <a:spcPts val="600"/>
              </a:spcAft>
            </a:pPr>
            <a:r>
              <a:rPr lang="en-US" sz="1600" dirty="0" smtClean="0">
                <a:latin typeface="Tahoma" pitchFamily="34" charset="0"/>
                <a:ea typeface="Tahoma" pitchFamily="34" charset="0"/>
                <a:cs typeface="Tahoma" pitchFamily="34" charset="0"/>
              </a:rPr>
              <a:t>In such a case where the goods supplied by a supplier are returned by the recipient and where tax invoice had been issued, the supplier is required to issue a “credit note” in terms of section 34 of the CGST Act. He shall declare the details of such credit notes in the return for the month during which such credit note has been issued. The tax liability shall be adjusted in the return subject to conditions of section 34 of the CGST Act. There is no need to file a separate refund claim in such a case. However, in cases where there is no output liability against which a credit note can be adjusted, registered persons may proceed to file a claim under “Excess payment of tax, if any” through FORM GST RFD-01.</a:t>
            </a:r>
            <a:endParaRPr lang="en-US" sz="1600" dirty="0" smtClean="0">
              <a:latin typeface="Tahoma" pitchFamily="34" charset="0"/>
              <a:ea typeface="Tahoma" pitchFamily="34" charset="0"/>
              <a:cs typeface="Tahoma" pitchFamily="34" charset="0"/>
            </a:endParaRPr>
          </a:p>
          <a:p>
            <a:pPr>
              <a:spcAft>
                <a:spcPts val="600"/>
              </a:spcAft>
            </a:pPr>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12</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US" sz="2800" dirty="0" smtClean="0"/>
              <a:t>MEASURES ANNOUNCED BY THE GOVERNMENT FOR PROVIDING RELIEF TO THE TAXPAYERS IN VIEW OF COVID- 19</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428736"/>
            <a:ext cx="9144000" cy="5429263"/>
          </a:xfrm>
        </p:spPr>
        <p:txBody>
          <a:bodyPr>
            <a:noAutofit/>
          </a:bodyPr>
          <a:lstStyle/>
          <a:p>
            <a:pPr>
              <a:spcAft>
                <a:spcPts val="600"/>
              </a:spcAft>
            </a:pPr>
            <a:r>
              <a:rPr lang="en-US" sz="1500" dirty="0" smtClean="0">
                <a:latin typeface="Tahoma" pitchFamily="34" charset="0"/>
                <a:ea typeface="Tahoma" pitchFamily="34" charset="0"/>
                <a:cs typeface="Tahoma" pitchFamily="34" charset="0"/>
              </a:rPr>
              <a:t>Such time limit has been extended including </a:t>
            </a:r>
            <a:r>
              <a:rPr lang="en-US" sz="1500" dirty="0" smtClean="0">
                <a:latin typeface="Tahoma" pitchFamily="34" charset="0"/>
                <a:ea typeface="Tahoma" pitchFamily="34" charset="0"/>
                <a:cs typeface="Tahoma" pitchFamily="34" charset="0"/>
              </a:rPr>
              <a:t>for the purposes </a:t>
            </a:r>
            <a:r>
              <a:rPr lang="en-US" sz="1500" dirty="0" smtClean="0">
                <a:latin typeface="Tahoma" pitchFamily="34" charset="0"/>
                <a:ea typeface="Tahoma" pitchFamily="34" charset="0"/>
                <a:cs typeface="Tahoma" pitchFamily="34" charset="0"/>
              </a:rPr>
              <a:t>of– </a:t>
            </a:r>
          </a:p>
          <a:p>
            <a:pPr marL="714375" indent="-266700">
              <a:spcAft>
                <a:spcPts val="600"/>
              </a:spcAft>
              <a:buFont typeface="Wingdings" pitchFamily="2" charset="2"/>
              <a:buChar char="Ø"/>
            </a:pPr>
            <a:r>
              <a:rPr lang="en-US" sz="1500" dirty="0" smtClean="0">
                <a:latin typeface="Tahoma" pitchFamily="34" charset="0"/>
                <a:ea typeface="Tahoma" pitchFamily="34" charset="0"/>
                <a:cs typeface="Tahoma" pitchFamily="34" charset="0"/>
              </a:rPr>
              <a:t>(</a:t>
            </a:r>
            <a:r>
              <a:rPr lang="en-US" sz="1500" dirty="0" smtClean="0">
                <a:latin typeface="Tahoma" pitchFamily="34" charset="0"/>
                <a:ea typeface="Tahoma" pitchFamily="34" charset="0"/>
                <a:cs typeface="Tahoma" pitchFamily="34" charset="0"/>
              </a:rPr>
              <a:t>a) completion of any proceeding or passing of any order or issuance of any notice, intimation, notification, sanction or approval or such other action, by whatever name called, by any authority, commission or tribunal, by whatever name called, under the provisions of the Acts stated above; or </a:t>
            </a:r>
            <a:endParaRPr lang="en-US" sz="1500" dirty="0" smtClean="0">
              <a:latin typeface="Tahoma" pitchFamily="34" charset="0"/>
              <a:ea typeface="Tahoma" pitchFamily="34" charset="0"/>
              <a:cs typeface="Tahoma" pitchFamily="34" charset="0"/>
            </a:endParaRPr>
          </a:p>
          <a:p>
            <a:pPr marL="714375" indent="-266700">
              <a:spcAft>
                <a:spcPts val="600"/>
              </a:spcAft>
              <a:buFont typeface="Wingdings" pitchFamily="2" charset="2"/>
              <a:buChar char="Ø"/>
            </a:pPr>
            <a:r>
              <a:rPr lang="en-US" sz="1500" dirty="0" smtClean="0">
                <a:latin typeface="Tahoma" pitchFamily="34" charset="0"/>
                <a:ea typeface="Tahoma" pitchFamily="34" charset="0"/>
                <a:cs typeface="Tahoma" pitchFamily="34" charset="0"/>
              </a:rPr>
              <a:t>(</a:t>
            </a:r>
            <a:r>
              <a:rPr lang="en-US" sz="1500" dirty="0" smtClean="0">
                <a:latin typeface="Tahoma" pitchFamily="34" charset="0"/>
                <a:ea typeface="Tahoma" pitchFamily="34" charset="0"/>
                <a:cs typeface="Tahoma" pitchFamily="34" charset="0"/>
              </a:rPr>
              <a:t>b) filing of any appeal, reply or application or furnishing of any report, document, return, statement or such other record, by whatever name called, under the provisions of the Acts </a:t>
            </a:r>
            <a:r>
              <a:rPr lang="en-US" sz="1500" dirty="0" smtClean="0">
                <a:latin typeface="Tahoma" pitchFamily="34" charset="0"/>
                <a:ea typeface="Tahoma" pitchFamily="34" charset="0"/>
                <a:cs typeface="Tahoma" pitchFamily="34" charset="0"/>
              </a:rPr>
              <a:t>stated </a:t>
            </a:r>
            <a:r>
              <a:rPr lang="en-US" sz="1500" dirty="0" smtClean="0">
                <a:latin typeface="Tahoma" pitchFamily="34" charset="0"/>
                <a:ea typeface="Tahoma" pitchFamily="34" charset="0"/>
                <a:cs typeface="Tahoma" pitchFamily="34" charset="0"/>
              </a:rPr>
              <a:t>above</a:t>
            </a:r>
            <a:r>
              <a:rPr lang="en-US" sz="1500" dirty="0" smtClean="0">
                <a:latin typeface="Tahoma" pitchFamily="34" charset="0"/>
                <a:ea typeface="Tahoma" pitchFamily="34" charset="0"/>
                <a:cs typeface="Tahoma" pitchFamily="34" charset="0"/>
              </a:rPr>
              <a:t>;</a:t>
            </a:r>
          </a:p>
          <a:p>
            <a:pPr>
              <a:spcAft>
                <a:spcPts val="600"/>
              </a:spcAft>
            </a:pPr>
            <a:r>
              <a:rPr lang="en-US" sz="1500" dirty="0" smtClean="0">
                <a:latin typeface="Tahoma" pitchFamily="34" charset="0"/>
                <a:ea typeface="Tahoma" pitchFamily="34" charset="0"/>
                <a:cs typeface="Tahoma" pitchFamily="34" charset="0"/>
              </a:rPr>
              <a:t>but, such extension of time shall not be applicable for the compliances of the provisions of the said Act, as mentioned below - (a) Chapter IV; (b) sub-section (3) of section 10, sections 25, 27, 31, 37, 47, 50, 69, 90, 122, 129; (c) section 39, except sub-section (3), (4) and (5); (d) section 68, in so far as e-way bill is concerned; and (e) rules made under the provisions specified at clause (a) to (d) above</a:t>
            </a:r>
            <a:r>
              <a:rPr lang="en-US" sz="1500" dirty="0" smtClean="0">
                <a:latin typeface="Tahoma" pitchFamily="34" charset="0"/>
                <a:ea typeface="Tahoma" pitchFamily="34" charset="0"/>
                <a:cs typeface="Tahoma" pitchFamily="34" charset="0"/>
              </a:rPr>
              <a:t>;</a:t>
            </a:r>
          </a:p>
          <a:p>
            <a:pPr>
              <a:spcAft>
                <a:spcPts val="600"/>
              </a:spcAft>
            </a:pPr>
            <a:r>
              <a:rPr lang="en-US" sz="1500" dirty="0" smtClean="0">
                <a:latin typeface="Tahoma" pitchFamily="34" charset="0"/>
                <a:ea typeface="Tahoma" pitchFamily="34" charset="0"/>
                <a:cs typeface="Tahoma" pitchFamily="34" charset="0"/>
              </a:rPr>
              <a:t>Where </a:t>
            </a:r>
            <a:r>
              <a:rPr lang="en-US" sz="1500" dirty="0" smtClean="0">
                <a:latin typeface="Tahoma" pitchFamily="34" charset="0"/>
                <a:ea typeface="Tahoma" pitchFamily="34" charset="0"/>
                <a:cs typeface="Tahoma" pitchFamily="34" charset="0"/>
              </a:rPr>
              <a:t>an e-way bill has been generated under rule 138 of the Central Goods and Services Tax Rules, 2017 on or before the 24th day of March, 2020 and its period of validity expires during the period 20th day of March, 2020 to the 15th day of April, 2020, the validity period of such e-way bill shall be deemed to have been extended till the 31st day of May, </a:t>
            </a:r>
            <a:r>
              <a:rPr lang="en-US" sz="1500" dirty="0" smtClean="0">
                <a:latin typeface="Tahoma" pitchFamily="34" charset="0"/>
                <a:ea typeface="Tahoma" pitchFamily="34" charset="0"/>
                <a:cs typeface="Tahoma" pitchFamily="34" charset="0"/>
              </a:rPr>
              <a:t>2020.</a:t>
            </a:r>
          </a:p>
          <a:p>
            <a:r>
              <a:rPr lang="en-US" sz="1500" dirty="0" smtClean="0">
                <a:latin typeface="Tahoma" pitchFamily="34" charset="0"/>
                <a:ea typeface="Tahoma" pitchFamily="34" charset="0"/>
                <a:cs typeface="Tahoma" pitchFamily="34" charset="0"/>
              </a:rPr>
              <a:t>The </a:t>
            </a:r>
            <a:r>
              <a:rPr lang="en-US" sz="1500" dirty="0" smtClean="0">
                <a:latin typeface="Tahoma" pitchFamily="34" charset="0"/>
                <a:ea typeface="Tahoma" pitchFamily="34" charset="0"/>
                <a:cs typeface="Tahoma" pitchFamily="34" charset="0"/>
              </a:rPr>
              <a:t>Supreme </a:t>
            </a:r>
            <a:r>
              <a:rPr lang="en-US" sz="1500" dirty="0" smtClean="0">
                <a:latin typeface="Tahoma" pitchFamily="34" charset="0"/>
                <a:ea typeface="Tahoma" pitchFamily="34" charset="0"/>
                <a:cs typeface="Tahoma" pitchFamily="34" charset="0"/>
              </a:rPr>
              <a:t>Court passed </a:t>
            </a:r>
            <a:r>
              <a:rPr lang="en-US" sz="1500" dirty="0" smtClean="0">
                <a:latin typeface="Tahoma" pitchFamily="34" charset="0"/>
                <a:ea typeface="Tahoma" pitchFamily="34" charset="0"/>
                <a:cs typeface="Tahoma" pitchFamily="34" charset="0"/>
              </a:rPr>
              <a:t>an order in </a:t>
            </a:r>
            <a:r>
              <a:rPr lang="en-US" sz="1500" dirty="0" err="1" smtClean="0">
                <a:latin typeface="Tahoma" pitchFamily="34" charset="0"/>
                <a:ea typeface="Tahoma" pitchFamily="34" charset="0"/>
                <a:cs typeface="Tahoma" pitchFamily="34" charset="0"/>
              </a:rPr>
              <a:t>Suo</a:t>
            </a:r>
            <a:r>
              <a:rPr lang="en-US" sz="1500" dirty="0" smtClean="0">
                <a:latin typeface="Tahoma" pitchFamily="34" charset="0"/>
                <a:ea typeface="Tahoma" pitchFamily="34" charset="0"/>
                <a:cs typeface="Tahoma" pitchFamily="34" charset="0"/>
              </a:rPr>
              <a:t> </a:t>
            </a:r>
            <a:r>
              <a:rPr lang="en-US" sz="1500" dirty="0" err="1" smtClean="0">
                <a:latin typeface="Tahoma" pitchFamily="34" charset="0"/>
                <a:ea typeface="Tahoma" pitchFamily="34" charset="0"/>
                <a:cs typeface="Tahoma" pitchFamily="34" charset="0"/>
              </a:rPr>
              <a:t>motu</a:t>
            </a:r>
            <a:r>
              <a:rPr lang="en-US" sz="1500" dirty="0" smtClean="0">
                <a:latin typeface="Tahoma" pitchFamily="34" charset="0"/>
                <a:ea typeface="Tahoma" pitchFamily="34" charset="0"/>
                <a:cs typeface="Tahoma" pitchFamily="34" charset="0"/>
              </a:rPr>
              <a:t> Writ Petition (Civil) No. 3 of 2020 </a:t>
            </a:r>
            <a:r>
              <a:rPr lang="en-US" sz="1500" dirty="0" smtClean="0">
                <a:latin typeface="Tahoma" pitchFamily="34" charset="0"/>
                <a:ea typeface="Tahoma" pitchFamily="34" charset="0"/>
                <a:cs typeface="Tahoma" pitchFamily="34" charset="0"/>
              </a:rPr>
              <a:t> has extended the period </a:t>
            </a:r>
            <a:r>
              <a:rPr lang="en-US" sz="1500" dirty="0" smtClean="0">
                <a:latin typeface="Tahoma" pitchFamily="34" charset="0"/>
                <a:ea typeface="Tahoma" pitchFamily="34" charset="0"/>
                <a:cs typeface="Tahoma" pitchFamily="34" charset="0"/>
              </a:rPr>
              <a:t>of limitation in all such proceedings, irrespective of the limitation prescribed under general law or Special Laws whether condonable or not </a:t>
            </a:r>
            <a:r>
              <a:rPr lang="en-US" sz="1500" dirty="0" err="1" smtClean="0">
                <a:latin typeface="Tahoma" pitchFamily="34" charset="0"/>
                <a:ea typeface="Tahoma" pitchFamily="34" charset="0"/>
                <a:cs typeface="Tahoma" pitchFamily="34" charset="0"/>
              </a:rPr>
              <a:t>w.e.f</a:t>
            </a:r>
            <a:r>
              <a:rPr lang="en-US" sz="1500" dirty="0" smtClean="0">
                <a:latin typeface="Tahoma" pitchFamily="34" charset="0"/>
                <a:ea typeface="Tahoma" pitchFamily="34" charset="0"/>
                <a:cs typeface="Tahoma" pitchFamily="34" charset="0"/>
              </a:rPr>
              <a:t>. 15</a:t>
            </a:r>
            <a:r>
              <a:rPr lang="en-US" sz="1500" baseline="30000" dirty="0" smtClean="0">
                <a:latin typeface="Tahoma" pitchFamily="34" charset="0"/>
                <a:ea typeface="Tahoma" pitchFamily="34" charset="0"/>
                <a:cs typeface="Tahoma" pitchFamily="34" charset="0"/>
              </a:rPr>
              <a:t>th</a:t>
            </a:r>
            <a:r>
              <a:rPr lang="en-US" sz="1500" dirty="0" smtClean="0">
                <a:latin typeface="Tahoma" pitchFamily="34" charset="0"/>
                <a:ea typeface="Tahoma" pitchFamily="34" charset="0"/>
                <a:cs typeface="Tahoma" pitchFamily="34" charset="0"/>
              </a:rPr>
              <a:t> March, 2020 till further orders to be passed by this Court in present proceedings</a:t>
            </a:r>
            <a:r>
              <a:rPr lang="en-US" sz="1500" dirty="0" smtClean="0">
                <a:latin typeface="Tahoma" pitchFamily="34" charset="0"/>
                <a:ea typeface="Tahoma" pitchFamily="34" charset="0"/>
                <a:cs typeface="Tahoma" pitchFamily="34" charset="0"/>
              </a:rPr>
              <a:t>.</a:t>
            </a:r>
            <a:endParaRPr lang="en-US" sz="1500" dirty="0" smtClean="0">
              <a:latin typeface="Tahoma" pitchFamily="34" charset="0"/>
              <a:ea typeface="Tahoma" pitchFamily="34" charset="0"/>
              <a:cs typeface="Tahoma" pitchFamily="34" charset="0"/>
            </a:endParaRPr>
          </a:p>
          <a:p>
            <a:pPr>
              <a:spcAft>
                <a:spcPts val="600"/>
              </a:spcAft>
            </a:pPr>
            <a:endParaRPr lang="en-US" sz="1600" dirty="0" smtClean="0"/>
          </a:p>
          <a:p>
            <a:pPr>
              <a:spcAft>
                <a:spcPts val="600"/>
              </a:spcAft>
            </a:pPr>
            <a:endParaRPr lang="en-US" sz="1600" dirty="0" smtClean="0">
              <a:latin typeface="Tahoma" pitchFamily="34" charset="0"/>
              <a:ea typeface="Tahoma" pitchFamily="34" charset="0"/>
              <a:cs typeface="Tahoma" pitchFamily="34" charset="0"/>
            </a:endParaRPr>
          </a:p>
          <a:p>
            <a:pPr>
              <a:spcAft>
                <a:spcPts val="600"/>
              </a:spcAft>
            </a:pPr>
            <a:endParaRPr lang="en-US" sz="1600" dirty="0" smtClean="0">
              <a:latin typeface="Tahoma" pitchFamily="34" charset="0"/>
              <a:ea typeface="Tahoma" pitchFamily="34" charset="0"/>
              <a:cs typeface="Tahoma" pitchFamily="34" charset="0"/>
            </a:endParaRPr>
          </a:p>
          <a:p>
            <a:pPr>
              <a:spcAft>
                <a:spcPts val="600"/>
              </a:spcAft>
            </a:pPr>
            <a:endParaRPr lang="en-US" sz="1600" dirty="0" smtClean="0"/>
          </a:p>
          <a:p>
            <a:pPr>
              <a:spcAft>
                <a:spcPts val="600"/>
              </a:spcAft>
            </a:pPr>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13</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US" sz="3200" dirty="0" smtClean="0"/>
              <a:t>ISSUES RELATING TO SCN, DEMAND AND APPEAL </a:t>
            </a:r>
            <a:endParaRPr lang="en-US" sz="3200" dirty="0"/>
          </a:p>
        </p:txBody>
      </p:sp>
      <p:sp>
        <p:nvSpPr>
          <p:cNvPr id="5" name="Content Placeholder 4"/>
          <p:cNvSpPr>
            <a:spLocks noGrp="1"/>
          </p:cNvSpPr>
          <p:nvPr>
            <p:ph idx="1"/>
          </p:nvPr>
        </p:nvSpPr>
        <p:spPr>
          <a:xfrm>
            <a:off x="0" y="1428736"/>
            <a:ext cx="9144000" cy="5429263"/>
          </a:xfrm>
        </p:spPr>
        <p:txBody>
          <a:bodyPr>
            <a:noAutofit/>
          </a:bodyPr>
          <a:lstStyle/>
          <a:p>
            <a:pPr marL="447675" lvl="1" indent="-361950" algn="just">
              <a:spcBef>
                <a:spcPts val="450"/>
              </a:spcBef>
              <a:spcAft>
                <a:spcPts val="450"/>
              </a:spcAft>
              <a:buClr>
                <a:schemeClr val="tx2"/>
              </a:buClr>
              <a:buFont typeface="Wingdings" pitchFamily="2" charset="2"/>
              <a:buChar char="v"/>
              <a:defRPr/>
            </a:pPr>
            <a:r>
              <a:rPr lang="en-IN" sz="1600" dirty="0" smtClean="0">
                <a:latin typeface="Tahoma" pitchFamily="34" charset="0"/>
                <a:ea typeface="Tahoma" pitchFamily="34" charset="0"/>
                <a:cs typeface="Tahoma" pitchFamily="34" charset="0"/>
              </a:rPr>
              <a:t>Issuance of a show cause notice in a particular format is a mandatory requirement of law. Each and every communication or order could not be construed as a show cause notice. </a:t>
            </a:r>
            <a:r>
              <a:rPr lang="en-US" sz="1600" dirty="0" smtClean="0">
                <a:latin typeface="Tahoma" pitchFamily="34" charset="0"/>
                <a:ea typeface="Tahoma" pitchFamily="34" charset="0"/>
                <a:cs typeface="Tahoma" pitchFamily="34" charset="0"/>
              </a:rPr>
              <a:t>Allegations must be clearly mentioned and it should not be vague. </a:t>
            </a:r>
          </a:p>
          <a:p>
            <a:pPr marL="447675" lvl="1" indent="-361950" algn="just">
              <a:lnSpc>
                <a:spcPct val="100000"/>
              </a:lnSpc>
              <a:spcBef>
                <a:spcPts val="450"/>
              </a:spcBef>
              <a:spcAft>
                <a:spcPts val="450"/>
              </a:spcAft>
              <a:buClr>
                <a:schemeClr val="tx2"/>
              </a:buClr>
              <a:buFont typeface="Wingdings" pitchFamily="2" charset="2"/>
              <a:buChar char="v"/>
              <a:defRPr/>
            </a:pPr>
            <a:r>
              <a:rPr lang="en-US" sz="1600" dirty="0" smtClean="0">
                <a:latin typeface="Tahoma" pitchFamily="34" charset="0"/>
                <a:ea typeface="Tahoma" pitchFamily="34" charset="0"/>
                <a:cs typeface="Tahoma" pitchFamily="34" charset="0"/>
              </a:rPr>
              <a:t>If the show cause notice is issued on one ground it cannot be confirmed on other ground. </a:t>
            </a:r>
          </a:p>
          <a:p>
            <a:pPr marL="447675" lvl="1" indent="-361950" algn="just">
              <a:lnSpc>
                <a:spcPct val="100000"/>
              </a:lnSpc>
              <a:spcBef>
                <a:spcPts val="450"/>
              </a:spcBef>
              <a:spcAft>
                <a:spcPts val="450"/>
              </a:spcAft>
              <a:buClr>
                <a:schemeClr val="tx2"/>
              </a:buClr>
              <a:buFont typeface="Wingdings" pitchFamily="2" charset="2"/>
              <a:buChar char="v"/>
              <a:defRPr/>
            </a:pPr>
            <a:r>
              <a:rPr lang="en-US" sz="1600" dirty="0" smtClean="0">
                <a:latin typeface="Tahoma" pitchFamily="34" charset="0"/>
                <a:ea typeface="Tahoma" pitchFamily="34" charset="0"/>
                <a:cs typeface="Tahoma" pitchFamily="34" charset="0"/>
              </a:rPr>
              <a:t>Demand confirmed cannot exceed the duty demanded in notice. </a:t>
            </a:r>
            <a:endParaRPr lang="en-US" sz="1600" dirty="0" smtClean="0">
              <a:latin typeface="Tahoma" pitchFamily="34" charset="0"/>
              <a:ea typeface="Tahoma" pitchFamily="34" charset="0"/>
              <a:cs typeface="Tahoma" pitchFamily="34" charset="0"/>
            </a:endParaRPr>
          </a:p>
          <a:p>
            <a:r>
              <a:rPr lang="en-US" sz="1600" dirty="0" smtClean="0">
                <a:latin typeface="Tahoma" pitchFamily="34" charset="0"/>
                <a:ea typeface="Tahoma" pitchFamily="34" charset="0"/>
                <a:cs typeface="Tahoma" pitchFamily="34" charset="0"/>
              </a:rPr>
              <a:t>Court in exercise of its jurisdiction under Art. 226 of the </a:t>
            </a:r>
            <a:r>
              <a:rPr lang="en-US" sz="1600" dirty="0" smtClean="0">
                <a:latin typeface="Tahoma" pitchFamily="34" charset="0"/>
                <a:ea typeface="Tahoma" pitchFamily="34" charset="0"/>
                <a:cs typeface="Tahoma" pitchFamily="34" charset="0"/>
              </a:rPr>
              <a:t>Constitution i.e. writ jurisdiction </a:t>
            </a:r>
            <a:r>
              <a:rPr lang="en-US" sz="1600" dirty="0" smtClean="0">
                <a:latin typeface="Tahoma" pitchFamily="34" charset="0"/>
                <a:ea typeface="Tahoma" pitchFamily="34" charset="0"/>
                <a:cs typeface="Tahoma" pitchFamily="34" charset="0"/>
              </a:rPr>
              <a:t>will interfere with a show cause notice in the following circumstances:</a:t>
            </a:r>
          </a:p>
          <a:p>
            <a:pPr marL="714375" indent="-266700">
              <a:buFont typeface="Wingdings" pitchFamily="2" charset="2"/>
              <a:buChar char="v"/>
            </a:pPr>
            <a:r>
              <a:rPr lang="en-US" sz="1600" dirty="0" smtClean="0">
                <a:latin typeface="Tahoma" pitchFamily="34" charset="0"/>
                <a:ea typeface="Tahoma" pitchFamily="34" charset="0"/>
                <a:cs typeface="Tahoma" pitchFamily="34" charset="0"/>
              </a:rPr>
              <a:t>When </a:t>
            </a:r>
            <a:r>
              <a:rPr lang="en-US" sz="1600" dirty="0" smtClean="0">
                <a:latin typeface="Tahoma" pitchFamily="34" charset="0"/>
                <a:ea typeface="Tahoma" pitchFamily="34" charset="0"/>
                <a:cs typeface="Tahoma" pitchFamily="34" charset="0"/>
              </a:rPr>
              <a:t>the show cause notice </a:t>
            </a:r>
            <a:r>
              <a:rPr lang="en-US" sz="1600" i="1" dirty="0" smtClean="0">
                <a:latin typeface="Tahoma" pitchFamily="34" charset="0"/>
                <a:ea typeface="Tahoma" pitchFamily="34" charset="0"/>
                <a:cs typeface="Tahoma" pitchFamily="34" charset="0"/>
              </a:rPr>
              <a:t>ex facie</a:t>
            </a:r>
            <a:r>
              <a:rPr lang="en-US" sz="1600" dirty="0" smtClean="0">
                <a:latin typeface="Tahoma" pitchFamily="34" charset="0"/>
                <a:ea typeface="Tahoma" pitchFamily="34" charset="0"/>
                <a:cs typeface="Tahoma" pitchFamily="34" charset="0"/>
              </a:rPr>
              <a:t> or on the basis of admitted facts does not disclose the offence alleged to be committed;</a:t>
            </a:r>
          </a:p>
          <a:p>
            <a:pPr marL="714375" indent="-266700">
              <a:buFont typeface="Wingdings" pitchFamily="2" charset="2"/>
              <a:buChar char="v"/>
            </a:pPr>
            <a:r>
              <a:rPr lang="en-US" sz="1600" dirty="0" smtClean="0">
                <a:latin typeface="Tahoma" pitchFamily="34" charset="0"/>
                <a:ea typeface="Tahoma" pitchFamily="34" charset="0"/>
                <a:cs typeface="Tahoma" pitchFamily="34" charset="0"/>
              </a:rPr>
              <a:t>When </a:t>
            </a:r>
            <a:r>
              <a:rPr lang="en-US" sz="1600" dirty="0" smtClean="0">
                <a:latin typeface="Tahoma" pitchFamily="34" charset="0"/>
                <a:ea typeface="Tahoma" pitchFamily="34" charset="0"/>
                <a:cs typeface="Tahoma" pitchFamily="34" charset="0"/>
              </a:rPr>
              <a:t>the show cause notice is otherwise without jurisdiction;</a:t>
            </a:r>
          </a:p>
          <a:p>
            <a:pPr marL="714375" indent="-266700">
              <a:buFont typeface="Wingdings" pitchFamily="2" charset="2"/>
              <a:buChar char="v"/>
            </a:pPr>
            <a:r>
              <a:rPr lang="en-US" sz="1600" dirty="0" smtClean="0">
                <a:latin typeface="Tahoma" pitchFamily="34" charset="0"/>
                <a:ea typeface="Tahoma" pitchFamily="34" charset="0"/>
                <a:cs typeface="Tahoma" pitchFamily="34" charset="0"/>
              </a:rPr>
              <a:t>When </a:t>
            </a:r>
            <a:r>
              <a:rPr lang="en-US" sz="1600" dirty="0" smtClean="0">
                <a:latin typeface="Tahoma" pitchFamily="34" charset="0"/>
                <a:ea typeface="Tahoma" pitchFamily="34" charset="0"/>
                <a:cs typeface="Tahoma" pitchFamily="34" charset="0"/>
              </a:rPr>
              <a:t>the show cause notice suffers from an incurable infirmity;</a:t>
            </a:r>
          </a:p>
          <a:p>
            <a:pPr marL="714375" indent="-266700">
              <a:buFont typeface="Wingdings" pitchFamily="2" charset="2"/>
              <a:buChar char="v"/>
            </a:pPr>
            <a:r>
              <a:rPr lang="en-US" sz="1600" dirty="0" smtClean="0">
                <a:latin typeface="Tahoma" pitchFamily="34" charset="0"/>
                <a:ea typeface="Tahoma" pitchFamily="34" charset="0"/>
                <a:cs typeface="Tahoma" pitchFamily="34" charset="0"/>
              </a:rPr>
              <a:t>When </a:t>
            </a:r>
            <a:r>
              <a:rPr lang="en-US" sz="1600" dirty="0" smtClean="0">
                <a:latin typeface="Tahoma" pitchFamily="34" charset="0"/>
                <a:ea typeface="Tahoma" pitchFamily="34" charset="0"/>
                <a:cs typeface="Tahoma" pitchFamily="34" charset="0"/>
              </a:rPr>
              <a:t>the show cause notice is </a:t>
            </a:r>
            <a:r>
              <a:rPr lang="en-US" sz="1600" dirty="0" err="1" smtClean="0">
                <a:latin typeface="Tahoma" pitchFamily="34" charset="0"/>
                <a:ea typeface="Tahoma" pitchFamily="34" charset="0"/>
                <a:cs typeface="Tahoma" pitchFamily="34" charset="0"/>
              </a:rPr>
              <a:t>contraiy</a:t>
            </a:r>
            <a:r>
              <a:rPr lang="en-US" sz="1600" dirty="0" smtClean="0">
                <a:latin typeface="Tahoma" pitchFamily="34" charset="0"/>
                <a:ea typeface="Tahoma" pitchFamily="34" charset="0"/>
                <a:cs typeface="Tahoma" pitchFamily="34" charset="0"/>
              </a:rPr>
              <a:t> to judicial decisions or decisions of the Tribunal;</a:t>
            </a:r>
          </a:p>
          <a:p>
            <a:pPr marL="714375" indent="-266700">
              <a:buFont typeface="Wingdings" pitchFamily="2" charset="2"/>
              <a:buChar char="v"/>
            </a:pPr>
            <a:r>
              <a:rPr lang="en-US" sz="1600" dirty="0" smtClean="0">
                <a:latin typeface="Tahoma" pitchFamily="34" charset="0"/>
                <a:ea typeface="Tahoma" pitchFamily="34" charset="0"/>
                <a:cs typeface="Tahoma" pitchFamily="34" charset="0"/>
              </a:rPr>
              <a:t>When </a:t>
            </a:r>
            <a:r>
              <a:rPr lang="en-US" sz="1600" dirty="0" smtClean="0">
                <a:latin typeface="Tahoma" pitchFamily="34" charset="0"/>
                <a:ea typeface="Tahoma" pitchFamily="34" charset="0"/>
                <a:cs typeface="Tahoma" pitchFamily="34" charset="0"/>
              </a:rPr>
              <a:t>there is no material justifying the issuance of the show cause notice.”</a:t>
            </a:r>
          </a:p>
          <a:p>
            <a:r>
              <a:rPr lang="en-US" sz="1600" dirty="0" smtClean="0">
                <a:latin typeface="Tahoma" pitchFamily="34" charset="0"/>
                <a:ea typeface="Tahoma" pitchFamily="34" charset="0"/>
                <a:cs typeface="Tahoma" pitchFamily="34" charset="0"/>
              </a:rPr>
              <a:t>Oryx Fisheries Pvt. Ltd. v. Union of India — </a:t>
            </a:r>
            <a:r>
              <a:rPr lang="en-US" sz="1600" u="sng" dirty="0" smtClean="0">
                <a:latin typeface="Tahoma" pitchFamily="34" charset="0"/>
                <a:ea typeface="Tahoma" pitchFamily="34" charset="0"/>
                <a:cs typeface="Tahoma" pitchFamily="34" charset="0"/>
              </a:rPr>
              <a:t>2011 (266) E.L.T. 422</a:t>
            </a:r>
            <a:r>
              <a:rPr lang="en-US" sz="1600" dirty="0" smtClean="0">
                <a:latin typeface="Tahoma" pitchFamily="34" charset="0"/>
                <a:ea typeface="Tahoma" pitchFamily="34" charset="0"/>
                <a:cs typeface="Tahoma" pitchFamily="34" charset="0"/>
              </a:rPr>
              <a:t> (S.C.) - while reading a show-cause notice the person who is subject to it must get an impression that he will get an effective opportunity to rebut the allegations contained in the show cause notice and prove his innocence. </a:t>
            </a:r>
          </a:p>
          <a:p>
            <a:pPr>
              <a:spcAft>
                <a:spcPts val="600"/>
              </a:spcAft>
            </a:pPr>
            <a:r>
              <a:rPr lang="en-US" sz="1600" dirty="0" smtClean="0">
                <a:latin typeface="Tahoma" pitchFamily="34" charset="0"/>
                <a:ea typeface="Tahoma" pitchFamily="34" charset="0"/>
                <a:cs typeface="Tahoma" pitchFamily="34" charset="0"/>
              </a:rPr>
              <a:t>RIDDHI SIDDHI COLLECTION Versus UNION OF INDIA - 2019 (368) E.L.T. 852 (</a:t>
            </a:r>
            <a:r>
              <a:rPr lang="en-US" sz="1600" dirty="0" err="1" smtClean="0">
                <a:latin typeface="Tahoma" pitchFamily="34" charset="0"/>
                <a:ea typeface="Tahoma" pitchFamily="34" charset="0"/>
                <a:cs typeface="Tahoma" pitchFamily="34" charset="0"/>
              </a:rPr>
              <a:t>Bom</a:t>
            </a:r>
            <a:r>
              <a:rPr lang="en-US" sz="1600" dirty="0" smtClean="0">
                <a:latin typeface="Tahoma" pitchFamily="34" charset="0"/>
                <a:ea typeface="Tahoma" pitchFamily="34" charset="0"/>
                <a:cs typeface="Tahoma" pitchFamily="34" charset="0"/>
              </a:rPr>
              <a:t>.) - The objective of giving show cause notice is not an empty formality.</a:t>
            </a:r>
            <a:endParaRPr lang="en-US" sz="1600" dirty="0" smtClean="0">
              <a:latin typeface="Tahoma" pitchFamily="34" charset="0"/>
              <a:ea typeface="Tahoma" pitchFamily="34" charset="0"/>
              <a:cs typeface="Tahoma" pitchFamily="34" charset="0"/>
            </a:endParaRPr>
          </a:p>
          <a:p>
            <a:pPr>
              <a:spcAft>
                <a:spcPts val="600"/>
              </a:spcAft>
            </a:pPr>
            <a:endParaRPr lang="en-US" sz="1600" dirty="0" smtClean="0"/>
          </a:p>
          <a:p>
            <a:pPr>
              <a:spcAft>
                <a:spcPts val="600"/>
              </a:spcAft>
            </a:pPr>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14</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US" sz="3200" dirty="0" smtClean="0"/>
              <a:t>ISSUES RELATING TO SCN, DEMAND AND APPEAL </a:t>
            </a:r>
            <a:endParaRPr lang="en-US" sz="3200" dirty="0"/>
          </a:p>
        </p:txBody>
      </p:sp>
      <p:sp>
        <p:nvSpPr>
          <p:cNvPr id="5" name="Content Placeholder 4"/>
          <p:cNvSpPr>
            <a:spLocks noGrp="1"/>
          </p:cNvSpPr>
          <p:nvPr>
            <p:ph idx="1"/>
          </p:nvPr>
        </p:nvSpPr>
        <p:spPr>
          <a:xfrm>
            <a:off x="0" y="1428736"/>
            <a:ext cx="9144000" cy="5429263"/>
          </a:xfrm>
        </p:spPr>
        <p:txBody>
          <a:bodyPr>
            <a:noAutofit/>
          </a:bodyPr>
          <a:lstStyle/>
          <a:p>
            <a:pPr>
              <a:spcAft>
                <a:spcPts val="600"/>
              </a:spcAft>
            </a:pPr>
            <a:r>
              <a:rPr lang="en-US" sz="1600" dirty="0" smtClean="0">
                <a:latin typeface="Tahoma" pitchFamily="34" charset="0"/>
                <a:ea typeface="Tahoma" pitchFamily="34" charset="0"/>
                <a:cs typeface="Tahoma" pitchFamily="34" charset="0"/>
              </a:rPr>
              <a:t>A quasi-judicial authority must record reasons in support of its conclusions.</a:t>
            </a:r>
          </a:p>
          <a:p>
            <a:pPr>
              <a:spcAft>
                <a:spcPts val="600"/>
              </a:spcAft>
            </a:pPr>
            <a:r>
              <a:rPr lang="en-US" sz="1600" dirty="0" smtClean="0">
                <a:latin typeface="Tahoma" pitchFamily="34" charset="0"/>
                <a:ea typeface="Tahoma" pitchFamily="34" charset="0"/>
                <a:cs typeface="Tahoma" pitchFamily="34" charset="0"/>
              </a:rPr>
              <a:t>Insistence on recording of reasons is meant to serve the wider principle of </a:t>
            </a:r>
            <a:r>
              <a:rPr lang="en-US" sz="1600" dirty="0" smtClean="0">
                <a:latin typeface="Tahoma" pitchFamily="34" charset="0"/>
                <a:ea typeface="Tahoma" pitchFamily="34" charset="0"/>
                <a:cs typeface="Tahoma" pitchFamily="34" charset="0"/>
              </a:rPr>
              <a:t>justice. </a:t>
            </a:r>
          </a:p>
          <a:p>
            <a:pPr>
              <a:spcAft>
                <a:spcPts val="600"/>
              </a:spcAft>
            </a:pPr>
            <a:r>
              <a:rPr lang="en-US" sz="1600" dirty="0" smtClean="0">
                <a:latin typeface="Tahoma" pitchFamily="34" charset="0"/>
                <a:ea typeface="Tahoma" pitchFamily="34" charset="0"/>
                <a:cs typeface="Tahoma" pitchFamily="34" charset="0"/>
              </a:rPr>
              <a:t>In </a:t>
            </a:r>
            <a:r>
              <a:rPr lang="en-US" sz="1600" i="1" dirty="0" smtClean="0">
                <a:latin typeface="Tahoma" pitchFamily="34" charset="0"/>
                <a:ea typeface="Tahoma" pitchFamily="34" charset="0"/>
                <a:cs typeface="Tahoma" pitchFamily="34" charset="0"/>
              </a:rPr>
              <a:t>Diamond Shipping Company Ltd.</a:t>
            </a:r>
            <a:r>
              <a:rPr lang="en-US" sz="1600" dirty="0" smtClean="0">
                <a:latin typeface="Tahoma" pitchFamily="34" charset="0"/>
                <a:ea typeface="Tahoma" pitchFamily="34" charset="0"/>
                <a:cs typeface="Tahoma" pitchFamily="34" charset="0"/>
              </a:rPr>
              <a:t> v. </a:t>
            </a:r>
            <a:r>
              <a:rPr lang="en-US" sz="1600" i="1" dirty="0" smtClean="0">
                <a:latin typeface="Tahoma" pitchFamily="34" charset="0"/>
                <a:ea typeface="Tahoma" pitchFamily="34" charset="0"/>
                <a:cs typeface="Tahoma" pitchFamily="34" charset="0"/>
              </a:rPr>
              <a:t>CC</a:t>
            </a:r>
            <a:r>
              <a:rPr lang="en-US" sz="1600" dirty="0" smtClean="0">
                <a:latin typeface="Tahoma" pitchFamily="34" charset="0"/>
                <a:ea typeface="Tahoma" pitchFamily="34" charset="0"/>
                <a:cs typeface="Tahoma" pitchFamily="34" charset="0"/>
              </a:rPr>
              <a:t> - (2017) 358 E.L.T. 108 (Cal.), it has been held as under :-</a:t>
            </a:r>
          </a:p>
          <a:p>
            <a:pPr>
              <a:spcAft>
                <a:spcPts val="600"/>
              </a:spcAft>
              <a:buNone/>
            </a:pPr>
            <a:r>
              <a:rPr lang="en-US" sz="1600" dirty="0" smtClean="0">
                <a:latin typeface="Tahoma" pitchFamily="34" charset="0"/>
                <a:ea typeface="Tahoma" pitchFamily="34" charset="0"/>
                <a:cs typeface="Tahoma" pitchFamily="34" charset="0"/>
              </a:rPr>
              <a:t>	The </a:t>
            </a:r>
            <a:r>
              <a:rPr lang="en-US" sz="1600" dirty="0" smtClean="0">
                <a:latin typeface="Tahoma" pitchFamily="34" charset="0"/>
                <a:ea typeface="Tahoma" pitchFamily="34" charset="0"/>
                <a:cs typeface="Tahoma" pitchFamily="34" charset="0"/>
              </a:rPr>
              <a:t>impugned order in original is appealable. The petitioner has chosen not to prefer an appeal </a:t>
            </a:r>
            <a:r>
              <a:rPr lang="en-US" sz="1600" dirty="0" err="1" smtClean="0">
                <a:latin typeface="Tahoma" pitchFamily="34" charset="0"/>
                <a:ea typeface="Tahoma" pitchFamily="34" charset="0"/>
                <a:cs typeface="Tahoma" pitchFamily="34" charset="0"/>
              </a:rPr>
              <a:t>therefrom</a:t>
            </a:r>
            <a:r>
              <a:rPr lang="en-US" sz="1600" dirty="0" smtClean="0">
                <a:latin typeface="Tahoma" pitchFamily="34" charset="0"/>
                <a:ea typeface="Tahoma" pitchFamily="34" charset="0"/>
                <a:cs typeface="Tahoma" pitchFamily="34" charset="0"/>
              </a:rPr>
              <a:t>. The scope of inference with an order passed by an authority acting under a statute can be summarized as (</a:t>
            </a:r>
            <a:r>
              <a:rPr lang="en-US" sz="1600" dirty="0" err="1" smtClean="0">
                <a:latin typeface="Tahoma" pitchFamily="34" charset="0"/>
                <a:ea typeface="Tahoma" pitchFamily="34" charset="0"/>
                <a:cs typeface="Tahoma" pitchFamily="34" charset="0"/>
              </a:rPr>
              <a:t>i</a:t>
            </a:r>
            <a:r>
              <a:rPr lang="en-US" sz="1600" dirty="0" smtClean="0">
                <a:latin typeface="Tahoma" pitchFamily="34" charset="0"/>
                <a:ea typeface="Tahoma" pitchFamily="34" charset="0"/>
                <a:cs typeface="Tahoma" pitchFamily="34" charset="0"/>
              </a:rPr>
              <a:t>) if the authority concerned has acted in breach of principles of natural justice (ii) impugned order is without jurisdiction (iii) if the impugned order is demonstrated to be perverse (iv) if the impugned order is vitiated by fraud or bias or malice and (v) if the impugned order is non-speaking. </a:t>
            </a:r>
          </a:p>
          <a:p>
            <a:pPr>
              <a:spcAft>
                <a:spcPts val="600"/>
              </a:spcAft>
            </a:pPr>
            <a:r>
              <a:rPr lang="en-US" sz="1600" dirty="0" smtClean="0">
                <a:latin typeface="Tahoma" pitchFamily="34" charset="0"/>
                <a:ea typeface="Tahoma" pitchFamily="34" charset="0"/>
                <a:cs typeface="Tahoma" pitchFamily="34" charset="0"/>
              </a:rPr>
              <a:t>The appellate tribunal has not been constituted in view of the order by Madras High Court in case of Revenue Bar Assn. v. Union of India and therefore the appeal cannot be filed within three months from the date on which the order sought to be appealed against is communicated. In order to remove difficulty arising in giving effect to the above provision of the Act, the Government, on the recommendations of the Council, has issued the Central Goods and Services Tax (Ninth Removal of Difficulties) Order, 2019 dated 03.12.2019. It has been provided through the said Order that the appeal to tribunal can be made within three months (six months in case of appeals by the Government) from the date of communication of order or date on which the President or the State President, as the case may be, of the Appellate Tribunal enters office, whichever is later</a:t>
            </a:r>
            <a:r>
              <a:rPr lang="en-US" sz="1600" dirty="0" smtClean="0">
                <a:latin typeface="Tahoma" pitchFamily="34" charset="0"/>
                <a:ea typeface="Tahoma" pitchFamily="34" charset="0"/>
                <a:cs typeface="Tahoma" pitchFamily="34" charset="0"/>
              </a:rPr>
              <a:t>. </a:t>
            </a: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15</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Fundamental concepts</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r>
              <a:rPr lang="en-US" sz="1600" dirty="0" smtClean="0">
                <a:latin typeface="Tahoma" pitchFamily="34" charset="0"/>
                <a:ea typeface="Tahoma" pitchFamily="34" charset="0"/>
                <a:cs typeface="Tahoma" pitchFamily="34" charset="0"/>
              </a:rPr>
              <a:t>Taxable event is  supply of goods, or services or both;</a:t>
            </a:r>
          </a:p>
          <a:p>
            <a:r>
              <a:rPr lang="en-US" sz="1600" dirty="0" smtClean="0">
                <a:latin typeface="Tahoma" pitchFamily="34" charset="0"/>
                <a:ea typeface="Tahoma" pitchFamily="34" charset="0"/>
                <a:cs typeface="Tahoma" pitchFamily="34" charset="0"/>
              </a:rPr>
              <a:t>Supply of goods and/or services is sale, transfer, </a:t>
            </a:r>
            <a:r>
              <a:rPr lang="en-US" sz="1600" u="sng" dirty="0" smtClean="0">
                <a:latin typeface="Tahoma" pitchFamily="34" charset="0"/>
                <a:ea typeface="Tahoma" pitchFamily="34" charset="0"/>
                <a:cs typeface="Tahoma" pitchFamily="34" charset="0"/>
              </a:rPr>
              <a:t>barter</a:t>
            </a:r>
            <a:r>
              <a:rPr lang="en-US" sz="1600" dirty="0" smtClean="0">
                <a:latin typeface="Tahoma" pitchFamily="34" charset="0"/>
                <a:ea typeface="Tahoma" pitchFamily="34" charset="0"/>
                <a:cs typeface="Tahoma" pitchFamily="34" charset="0"/>
              </a:rPr>
              <a:t>, exchange, license, rental, lease or </a:t>
            </a:r>
            <a:r>
              <a:rPr lang="en-US" sz="1600" u="sng" dirty="0" smtClean="0">
                <a:latin typeface="Tahoma" pitchFamily="34" charset="0"/>
                <a:ea typeface="Tahoma" pitchFamily="34" charset="0"/>
                <a:cs typeface="Tahoma" pitchFamily="34" charset="0"/>
              </a:rPr>
              <a:t>disposal</a:t>
            </a:r>
            <a:r>
              <a:rPr lang="en-US" sz="1600" dirty="0" smtClean="0">
                <a:latin typeface="Tahoma" pitchFamily="34" charset="0"/>
                <a:ea typeface="Tahoma" pitchFamily="34" charset="0"/>
                <a:cs typeface="Tahoma" pitchFamily="34" charset="0"/>
              </a:rPr>
              <a:t> made or agreed to be made for a </a:t>
            </a:r>
            <a:r>
              <a:rPr lang="en-US" sz="1600" b="1" u="sng" dirty="0" smtClean="0">
                <a:latin typeface="Tahoma" pitchFamily="34" charset="0"/>
                <a:ea typeface="Tahoma" pitchFamily="34" charset="0"/>
                <a:cs typeface="Tahoma" pitchFamily="34" charset="0"/>
              </a:rPr>
              <a:t>consideration</a:t>
            </a:r>
            <a:r>
              <a:rPr lang="en-US" sz="1600" dirty="0" smtClean="0">
                <a:latin typeface="Tahoma" pitchFamily="34" charset="0"/>
                <a:ea typeface="Tahoma" pitchFamily="34" charset="0"/>
                <a:cs typeface="Tahoma" pitchFamily="34" charset="0"/>
              </a:rPr>
              <a:t> by a person </a:t>
            </a:r>
            <a:r>
              <a:rPr lang="en-US" sz="1600" b="1" u="sng" dirty="0" smtClean="0">
                <a:latin typeface="Tahoma" pitchFamily="34" charset="0"/>
                <a:ea typeface="Tahoma" pitchFamily="34" charset="0"/>
                <a:cs typeface="Tahoma" pitchFamily="34" charset="0"/>
              </a:rPr>
              <a:t>in the course or furtherance of business</a:t>
            </a:r>
            <a:r>
              <a:rPr lang="en-US" sz="1600" dirty="0" smtClean="0">
                <a:latin typeface="Tahoma" pitchFamily="34" charset="0"/>
                <a:ea typeface="Tahoma" pitchFamily="34" charset="0"/>
                <a:cs typeface="Tahoma" pitchFamily="34" charset="0"/>
              </a:rPr>
              <a:t>. </a:t>
            </a:r>
          </a:p>
          <a:p>
            <a:r>
              <a:rPr lang="en-US" sz="1600" dirty="0" smtClean="0">
                <a:latin typeface="Tahoma" pitchFamily="34" charset="0"/>
                <a:ea typeface="Tahoma" pitchFamily="34" charset="0"/>
                <a:cs typeface="Tahoma" pitchFamily="34" charset="0"/>
              </a:rPr>
              <a:t>Reverse charge mechanism will apply to services provided by any person who is located in a non-taxable territory, GTA, legal services,</a:t>
            </a:r>
            <a:r>
              <a:rPr lang="en-US" sz="1600" b="1"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Sponsorship Services, Government Services, Services supplied by any person by way of transfer of development rights or Floor Space Index (FSI) (including additional FSI) for construction of a project by a promoter, Security Services, renting of any motor vehicle, </a:t>
            </a:r>
            <a:r>
              <a:rPr lang="en-US" sz="1600" u="sng" dirty="0" smtClean="0">
                <a:latin typeface="Tahoma" pitchFamily="34" charset="0"/>
                <a:ea typeface="Tahoma" pitchFamily="34" charset="0"/>
                <a:cs typeface="Tahoma" pitchFamily="34" charset="0"/>
              </a:rPr>
              <a:t>directors</a:t>
            </a:r>
            <a:r>
              <a:rPr lang="en-US" sz="1600" dirty="0" smtClean="0">
                <a:latin typeface="Tahoma" pitchFamily="34" charset="0"/>
                <a:ea typeface="Tahoma" pitchFamily="34" charset="0"/>
                <a:cs typeface="Tahoma" pitchFamily="34" charset="0"/>
              </a:rPr>
              <a:t> etc. </a:t>
            </a:r>
          </a:p>
          <a:p>
            <a:r>
              <a:rPr lang="en-US" sz="1600" dirty="0" smtClean="0">
                <a:latin typeface="Tahoma" pitchFamily="34" charset="0"/>
                <a:ea typeface="Tahoma" pitchFamily="34" charset="0"/>
                <a:cs typeface="Tahoma" pitchFamily="34" charset="0"/>
              </a:rPr>
              <a:t>Authority of Advance Ruling under GST, Karnataka and Rajasthan has held that the remuneration paid to the Director of the Applicant company is liable to tax under reverse charge mechanism. Sl. No. 1 of the Schedule III  treats the </a:t>
            </a:r>
            <a:r>
              <a:rPr lang="en-US" sz="1600" i="1" dirty="0" smtClean="0">
                <a:latin typeface="Tahoma" pitchFamily="34" charset="0"/>
                <a:ea typeface="Tahoma" pitchFamily="34" charset="0"/>
                <a:cs typeface="Tahoma" pitchFamily="34" charset="0"/>
              </a:rPr>
              <a:t>services by an employee to the employer in the course of or in relation to his employment</a:t>
            </a:r>
            <a:r>
              <a:rPr lang="en-US" sz="1600" dirty="0" smtClean="0">
                <a:latin typeface="Tahoma" pitchFamily="34" charset="0"/>
                <a:ea typeface="Tahoma" pitchFamily="34" charset="0"/>
                <a:cs typeface="Tahoma" pitchFamily="34" charset="0"/>
              </a:rPr>
              <a:t> neither supply of goods nor supply of services.</a:t>
            </a:r>
          </a:p>
          <a:p>
            <a:r>
              <a:rPr lang="en-US" sz="1600" dirty="0" smtClean="0">
                <a:latin typeface="Tahoma" pitchFamily="34" charset="0"/>
                <a:ea typeface="Tahoma" pitchFamily="34" charset="0"/>
                <a:cs typeface="Tahoma" pitchFamily="34" charset="0"/>
              </a:rPr>
              <a:t>Broadly Directors can be divided into two categories –</a:t>
            </a:r>
            <a:r>
              <a:rPr lang="en-US" sz="1600" i="1" dirty="0" smtClean="0">
                <a:latin typeface="Tahoma" pitchFamily="34" charset="0"/>
                <a:ea typeface="Tahoma" pitchFamily="34" charset="0"/>
                <a:cs typeface="Tahoma" pitchFamily="34" charset="0"/>
              </a:rPr>
              <a:t> executive directors</a:t>
            </a:r>
            <a:r>
              <a:rPr lang="en-US" sz="1600" dirty="0" smtClean="0">
                <a:latin typeface="Tahoma" pitchFamily="34" charset="0"/>
                <a:ea typeface="Tahoma" pitchFamily="34" charset="0"/>
                <a:cs typeface="Tahoma" pitchFamily="34" charset="0"/>
              </a:rPr>
              <a:t> and </a:t>
            </a:r>
            <a:r>
              <a:rPr lang="en-US" sz="1600" i="1" dirty="0" smtClean="0">
                <a:latin typeface="Tahoma" pitchFamily="34" charset="0"/>
                <a:ea typeface="Tahoma" pitchFamily="34" charset="0"/>
                <a:cs typeface="Tahoma" pitchFamily="34" charset="0"/>
              </a:rPr>
              <a:t>non- executive directors</a:t>
            </a:r>
            <a:r>
              <a:rPr lang="en-US" sz="1600" dirty="0" smtClean="0">
                <a:latin typeface="Tahoma" pitchFamily="34" charset="0"/>
                <a:ea typeface="Tahoma" pitchFamily="34" charset="0"/>
                <a:cs typeface="Tahoma" pitchFamily="34" charset="0"/>
              </a:rPr>
              <a:t>. Executive directors are the ones who basically are involved in the day to day execution of the affairs of the Company and include whole time directors, managing directors, etc. whereas non-executive directors include independent director, nominee director etc. The executive directors of a company receive remuneration and are in full time employment of the company. </a:t>
            </a:r>
          </a:p>
          <a:p>
            <a:r>
              <a:rPr lang="en-IN" sz="1600" dirty="0" smtClean="0">
                <a:latin typeface="Tahoma" pitchFamily="34" charset="0"/>
                <a:ea typeface="Tahoma" pitchFamily="34" charset="0"/>
                <a:cs typeface="Tahoma" pitchFamily="34" charset="0"/>
              </a:rPr>
              <a:t>Remuneration paid in the capacity of an employee cannot be made liable to GST. </a:t>
            </a:r>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latin typeface="Tahoma" pitchFamily="34" charset="0"/>
              <a:ea typeface="Tahoma" pitchFamily="34" charset="0"/>
              <a:cs typeface="Tahoma" pitchFamily="34" charset="0"/>
            </a:endParaRPr>
          </a:p>
          <a:p>
            <a:pPr>
              <a:buNone/>
            </a:pPr>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03462"/>
          </a:xfrm>
          <a:solidFill>
            <a:srgbClr val="C00000"/>
          </a:solidFill>
          <a:ln w="38100">
            <a:solidFill>
              <a:schemeClr val="bg1"/>
            </a:solidFill>
          </a:ln>
        </p:spPr>
        <p:txBody>
          <a:bodyPr>
            <a:normAutofit fontScale="90000"/>
          </a:bodyPr>
          <a:lstStyle/>
          <a:p>
            <a:pPr algn="ctr"/>
            <a:r>
              <a:rPr lang="en-US" dirty="0">
                <a:solidFill>
                  <a:schemeClr val="tx1"/>
                </a:solidFill>
              </a:rPr>
              <a:t>INCLUSIONS AND EXCLUSIONS OF TRANSACTION VALUE</a:t>
            </a:r>
          </a:p>
        </p:txBody>
      </p:sp>
      <p:sp>
        <p:nvSpPr>
          <p:cNvPr id="3" name="Subtitle 2"/>
          <p:cNvSpPr>
            <a:spLocks noGrp="1"/>
          </p:cNvSpPr>
          <p:nvPr>
            <p:ph type="subTitle" idx="4294967295"/>
          </p:nvPr>
        </p:nvSpPr>
        <p:spPr>
          <a:xfrm>
            <a:off x="0" y="3000372"/>
            <a:ext cx="4286280" cy="3714752"/>
          </a:xfrm>
        </p:spPr>
        <p:txBody>
          <a:bodyPr>
            <a:noAutofit/>
          </a:bodyPr>
          <a:lstStyle/>
          <a:p>
            <a:pPr marL="285750" indent="-285750" algn="just">
              <a:buClr>
                <a:schemeClr val="tx2"/>
              </a:buClr>
              <a:buFont typeface="Wingdings" panose="05000000000000000000" pitchFamily="2" charset="2"/>
              <a:buChar char="§"/>
            </a:pPr>
            <a:r>
              <a:rPr lang="en-IN" sz="1600" dirty="0" smtClean="0"/>
              <a:t>Any </a:t>
            </a:r>
            <a:r>
              <a:rPr lang="en-IN" sz="1600" b="1" dirty="0" smtClean="0"/>
              <a:t>taxes, duties, cesses, fees and charges levied </a:t>
            </a:r>
            <a:r>
              <a:rPr lang="en-IN" sz="1600" dirty="0" smtClean="0"/>
              <a:t>under any statute, except under GST;</a:t>
            </a:r>
          </a:p>
          <a:p>
            <a:pPr marL="285750" indent="-285750" algn="just">
              <a:buClr>
                <a:schemeClr val="tx2"/>
              </a:buClr>
              <a:buFont typeface="Wingdings" panose="05000000000000000000" pitchFamily="2" charset="2"/>
              <a:buChar char="§"/>
            </a:pPr>
            <a:r>
              <a:rPr lang="en-IN" sz="1600" b="1" dirty="0" smtClean="0"/>
              <a:t>Amount incurred by Recipient</a:t>
            </a:r>
            <a:r>
              <a:rPr lang="en-IN" sz="1600" dirty="0" smtClean="0"/>
              <a:t>; </a:t>
            </a:r>
          </a:p>
          <a:p>
            <a:pPr marL="285750" indent="-285750" algn="just">
              <a:buClr>
                <a:schemeClr val="tx2"/>
              </a:buClr>
              <a:buFont typeface="Wingdings" panose="05000000000000000000" pitchFamily="2" charset="2"/>
              <a:buChar char="§"/>
            </a:pPr>
            <a:r>
              <a:rPr lang="en-IN" sz="1600" u="sng" dirty="0" smtClean="0"/>
              <a:t>Charges by Supplier to Recipient being:</a:t>
            </a:r>
          </a:p>
          <a:p>
            <a:pPr marL="447675" lvl="1" indent="-266700" algn="just">
              <a:buClr>
                <a:schemeClr val="tx2"/>
              </a:buClr>
              <a:buFont typeface="Wingdings" pitchFamily="2" charset="2"/>
              <a:buChar char="v"/>
            </a:pPr>
            <a:r>
              <a:rPr lang="en-IN" sz="1600" b="1" dirty="0" smtClean="0"/>
              <a:t>Incidental expenses </a:t>
            </a:r>
            <a:r>
              <a:rPr lang="en-IN" sz="1600" dirty="0" smtClean="0"/>
              <a:t>(e.g.: packing, commission)</a:t>
            </a:r>
          </a:p>
          <a:p>
            <a:pPr marL="447675" lvl="1" indent="-266700" algn="just">
              <a:buClr>
                <a:schemeClr val="tx2"/>
              </a:buClr>
              <a:buFont typeface="Wingdings" pitchFamily="2" charset="2"/>
              <a:buChar char="v"/>
            </a:pPr>
            <a:r>
              <a:rPr lang="en-IN" sz="1600" b="1" dirty="0" smtClean="0"/>
              <a:t>Charges for anything done by the Supplier </a:t>
            </a:r>
            <a:r>
              <a:rPr lang="en-IN" sz="1600" dirty="0" smtClean="0"/>
              <a:t>at the time or before the supply, in respect thereof</a:t>
            </a:r>
          </a:p>
          <a:p>
            <a:pPr marL="447675" lvl="1" indent="-266700" algn="just">
              <a:buClr>
                <a:schemeClr val="tx2"/>
              </a:buClr>
              <a:buFont typeface="Wingdings" pitchFamily="2" charset="2"/>
              <a:buChar char="v"/>
            </a:pPr>
            <a:r>
              <a:rPr lang="en-IN" sz="1600" b="1" dirty="0" smtClean="0"/>
              <a:t>Interest/ late fee/ </a:t>
            </a:r>
            <a:r>
              <a:rPr lang="en-IN" sz="1600" dirty="0" smtClean="0"/>
              <a:t>penalty for delayed payment of consideration</a:t>
            </a:r>
          </a:p>
          <a:p>
            <a:pPr marL="447675" lvl="1" indent="-266700" algn="just">
              <a:buClr>
                <a:schemeClr val="tx2"/>
              </a:buClr>
              <a:buFont typeface="Wingdings" pitchFamily="2" charset="2"/>
              <a:buChar char="v"/>
            </a:pPr>
            <a:r>
              <a:rPr lang="en-IN" sz="1600" b="1" dirty="0" smtClean="0"/>
              <a:t>Subsidies directly linked to price </a:t>
            </a:r>
            <a:r>
              <a:rPr lang="en-IN" sz="1600" dirty="0" smtClean="0"/>
              <a:t>excluding Central and State Govt subsidies. </a:t>
            </a:r>
            <a:endParaRPr lang="en-IN" sz="1600" dirty="0"/>
          </a:p>
        </p:txBody>
      </p:sp>
      <p:cxnSp>
        <p:nvCxnSpPr>
          <p:cNvPr id="5" name="Straight Connector 4"/>
          <p:cNvCxnSpPr/>
          <p:nvPr/>
        </p:nvCxnSpPr>
        <p:spPr>
          <a:xfrm rot="5400000">
            <a:off x="4001290" y="1499380"/>
            <a:ext cx="285752" cy="1588"/>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sp>
        <p:nvSpPr>
          <p:cNvPr id="14" name="Diamond 13"/>
          <p:cNvSpPr/>
          <p:nvPr/>
        </p:nvSpPr>
        <p:spPr>
          <a:xfrm>
            <a:off x="428596" y="2214554"/>
            <a:ext cx="1428760" cy="857256"/>
          </a:xfrm>
          <a:prstGeom prst="diamond">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ADD</a:t>
            </a:r>
          </a:p>
        </p:txBody>
      </p:sp>
      <p:sp>
        <p:nvSpPr>
          <p:cNvPr id="15" name="Diamond 14"/>
          <p:cNvSpPr/>
          <p:nvPr/>
        </p:nvSpPr>
        <p:spPr>
          <a:xfrm>
            <a:off x="6429388" y="2143116"/>
            <a:ext cx="1571636" cy="857256"/>
          </a:xfrm>
          <a:prstGeom prst="diamond">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LESS</a:t>
            </a:r>
          </a:p>
        </p:txBody>
      </p:sp>
      <p:cxnSp>
        <p:nvCxnSpPr>
          <p:cNvPr id="21" name="Shape 20"/>
          <p:cNvCxnSpPr/>
          <p:nvPr/>
        </p:nvCxnSpPr>
        <p:spPr>
          <a:xfrm>
            <a:off x="4143372" y="1643050"/>
            <a:ext cx="3060340" cy="504056"/>
          </a:xfrm>
          <a:prstGeom prst="bentConnector2">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hape 22"/>
          <p:cNvCxnSpPr/>
          <p:nvPr/>
        </p:nvCxnSpPr>
        <p:spPr>
          <a:xfrm rot="10800000" flipV="1">
            <a:off x="1142976" y="1643050"/>
            <a:ext cx="2988332" cy="576064"/>
          </a:xfrm>
          <a:prstGeom prst="bentConnector2">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572132" y="3000372"/>
            <a:ext cx="3351316" cy="3046988"/>
          </a:xfrm>
          <a:prstGeom prst="rect">
            <a:avLst/>
          </a:prstGeom>
          <a:noFill/>
        </p:spPr>
        <p:txBody>
          <a:bodyPr wrap="square" rtlCol="0">
            <a:spAutoFit/>
          </a:bodyPr>
          <a:lstStyle/>
          <a:p>
            <a:pPr marL="342900" indent="-342900" algn="just">
              <a:buClr>
                <a:schemeClr val="tx2"/>
              </a:buClr>
              <a:buFont typeface="Wingdings" pitchFamily="2" charset="2"/>
              <a:buChar char="Ø"/>
            </a:pPr>
            <a:r>
              <a:rPr lang="en-IN" sz="1600" b="1" dirty="0" smtClean="0"/>
              <a:t>Before/ at the time of supply </a:t>
            </a:r>
          </a:p>
          <a:p>
            <a:pPr marL="342900" indent="-342900" algn="just">
              <a:buClr>
                <a:schemeClr val="tx2"/>
              </a:buClr>
              <a:buFont typeface="Wingdings" pitchFamily="2" charset="2"/>
              <a:buChar char="v"/>
            </a:pPr>
            <a:r>
              <a:rPr lang="en-IN" sz="1600" b="1" dirty="0" smtClean="0"/>
              <a:t>Single condition: </a:t>
            </a:r>
            <a:r>
              <a:rPr lang="en-IN" sz="1600" dirty="0" smtClean="0"/>
              <a:t>Such discount is duly recorded in the invoice</a:t>
            </a:r>
          </a:p>
          <a:p>
            <a:pPr marL="342900" indent="-342900" algn="just">
              <a:buClr>
                <a:schemeClr val="tx2"/>
              </a:buClr>
              <a:buFont typeface="Wingdings" pitchFamily="2" charset="2"/>
              <a:buChar char="Ø"/>
            </a:pPr>
            <a:r>
              <a:rPr lang="en-IN" sz="1600" b="1" dirty="0" smtClean="0"/>
              <a:t>After the supply: Cumulative conditions:</a:t>
            </a:r>
          </a:p>
          <a:p>
            <a:pPr marL="342900" indent="-342900" algn="just">
              <a:buClr>
                <a:schemeClr val="tx2"/>
              </a:buClr>
              <a:buFont typeface="Wingdings" pitchFamily="2" charset="2"/>
              <a:buChar char="v"/>
            </a:pPr>
            <a:r>
              <a:rPr lang="en-IN" sz="1600" dirty="0" smtClean="0"/>
              <a:t>Agreement establishing discount entered into before/ at the time of supply</a:t>
            </a:r>
          </a:p>
          <a:p>
            <a:pPr marL="342900" indent="-342900" algn="just">
              <a:buClr>
                <a:schemeClr val="tx2"/>
              </a:buClr>
              <a:buFont typeface="Wingdings" pitchFamily="2" charset="2"/>
              <a:buChar char="v"/>
            </a:pPr>
            <a:r>
              <a:rPr lang="en-IN" sz="1600" dirty="0" smtClean="0"/>
              <a:t>Discount specifically linked to relevant invoice. </a:t>
            </a:r>
          </a:p>
          <a:p>
            <a:pPr marL="342900" indent="-342900" algn="just">
              <a:buClr>
                <a:schemeClr val="tx2"/>
              </a:buClr>
              <a:buFont typeface="Wingdings" pitchFamily="2" charset="2"/>
              <a:buChar char="v"/>
            </a:pPr>
            <a:r>
              <a:rPr lang="en-IN" sz="1600" dirty="0" smtClean="0"/>
              <a:t>ITC reversed by the recipient to the extent of discount</a:t>
            </a:r>
            <a:endParaRPr lang="en-US" sz="1600" dirty="0">
              <a:latin typeface="Tahoma" pitchFamily="34" charset="0"/>
              <a:ea typeface="Tahoma" pitchFamily="34" charset="0"/>
              <a:cs typeface="Tahom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018" y="265907"/>
            <a:ext cx="7517634" cy="1091391"/>
          </a:xfrm>
        </p:spPr>
        <p:txBody>
          <a:bodyPr rtlCol="0">
            <a:noAutofit/>
          </a:bodyPr>
          <a:lstStyle/>
          <a:p>
            <a:pPr algn="ctr" eaLnBrk="1" fontAlgn="auto" hangingPunct="1">
              <a:spcAft>
                <a:spcPts val="0"/>
              </a:spcAft>
              <a:defRPr/>
            </a:pPr>
            <a:r>
              <a:rPr lang="en-IN" sz="3200" dirty="0" smtClean="0"/>
              <a:t>ITC ON THE BASIS OF USE OF INPUTS</a:t>
            </a:r>
            <a:endParaRPr lang="en-IN" sz="3200" dirty="0"/>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imes New Roman" panose="02020603050405020304" pitchFamily="18"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imes New Roman" panose="02020603050405020304" pitchFamily="18"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4</a:t>
            </a:fld>
            <a:endParaRPr lang="en-IN" altLang="en-US">
              <a:solidFill>
                <a:schemeClr val="bg1"/>
              </a:solidFill>
            </a:endParaRPr>
          </a:p>
        </p:txBody>
      </p:sp>
      <p:graphicFrame>
        <p:nvGraphicFramePr>
          <p:cNvPr id="5" name="Diagram 4"/>
          <p:cNvGraphicFramePr/>
          <p:nvPr>
            <p:extLst>
              <p:ext uri="{D42A27DB-BD31-4B8C-83A1-F6EECF244321}">
                <p14:modId xmlns="" xmlns:p14="http://schemas.microsoft.com/office/powerpoint/2010/main" val="1672644079"/>
              </p:ext>
            </p:extLst>
          </p:nvPr>
        </p:nvGraphicFramePr>
        <p:xfrm>
          <a:off x="285720" y="1070337"/>
          <a:ext cx="8501122" cy="57876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2267892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BLOCKED CREDIT –SECTION 17(5)</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a:spcAft>
                <a:spcPts val="600"/>
              </a:spcAft>
            </a:pPr>
            <a:r>
              <a:rPr lang="en-US" sz="1600" dirty="0" smtClean="0">
                <a:latin typeface="Tahoma" pitchFamily="34" charset="0"/>
                <a:ea typeface="Tahoma" pitchFamily="34" charset="0"/>
                <a:cs typeface="Tahoma" pitchFamily="34" charset="0"/>
              </a:rPr>
              <a:t> </a:t>
            </a:r>
            <a:r>
              <a:rPr lang="en-US" sz="1600" b="1" u="sng" dirty="0" smtClean="0">
                <a:latin typeface="Tahoma" pitchFamily="34" charset="0"/>
                <a:ea typeface="Tahoma" pitchFamily="34" charset="0"/>
                <a:cs typeface="Tahoma" pitchFamily="34" charset="0"/>
              </a:rPr>
              <a:t>Motor Vehicles, Vessels &amp; Conveyances </a:t>
            </a:r>
          </a:p>
          <a:p>
            <a:pPr>
              <a:spcAft>
                <a:spcPts val="600"/>
              </a:spcAft>
              <a:buFont typeface="Wingdings" pitchFamily="2" charset="2"/>
              <a:buChar char="Ø"/>
            </a:pPr>
            <a:r>
              <a:rPr lang="en-US" sz="1600" dirty="0" smtClean="0">
                <a:latin typeface="Tahoma" pitchFamily="34" charset="0"/>
                <a:ea typeface="Tahoma" pitchFamily="34" charset="0"/>
                <a:cs typeface="Tahoma" pitchFamily="34" charset="0"/>
              </a:rPr>
              <a:t>Pre 01.02.2019 (for the period from 01.07.2017 to 31.01.2019) </a:t>
            </a:r>
          </a:p>
          <a:p>
            <a:pPr>
              <a:spcAft>
                <a:spcPts val="600"/>
              </a:spcAft>
              <a:buNone/>
            </a:pPr>
            <a:r>
              <a:rPr lang="en-US" sz="1600" dirty="0" smtClean="0">
                <a:latin typeface="Tahoma" pitchFamily="34" charset="0"/>
                <a:ea typeface="Tahoma" pitchFamily="34" charset="0"/>
                <a:cs typeface="Tahoma" pitchFamily="34" charset="0"/>
              </a:rPr>
              <a:t>	❑ Motor vehicles and other conveyances except when used for making </a:t>
            </a:r>
          </a:p>
          <a:p>
            <a:pPr marL="714375" indent="-171450">
              <a:spcAft>
                <a:spcPts val="600"/>
              </a:spcAft>
              <a:buFont typeface="Wingdings" pitchFamily="2" charset="2"/>
              <a:buChar char="v"/>
            </a:pPr>
            <a:r>
              <a:rPr lang="en-US" sz="1600" dirty="0" smtClean="0">
                <a:latin typeface="Tahoma" pitchFamily="34" charset="0"/>
                <a:ea typeface="Tahoma" pitchFamily="34" charset="0"/>
                <a:cs typeface="Tahoma" pitchFamily="34" charset="0"/>
              </a:rPr>
              <a:t> certain taxable supplies (further supply, passenger transportation and imparting training); </a:t>
            </a:r>
          </a:p>
          <a:p>
            <a:pPr marL="714375" indent="-171450">
              <a:spcAft>
                <a:spcPts val="600"/>
              </a:spcAft>
              <a:buFont typeface="Wingdings" pitchFamily="2" charset="2"/>
              <a:buChar char="v"/>
            </a:pPr>
            <a:r>
              <a:rPr lang="en-US" sz="1600" dirty="0" smtClean="0">
                <a:latin typeface="Tahoma" pitchFamily="34" charset="0"/>
                <a:ea typeface="Tahoma" pitchFamily="34" charset="0"/>
                <a:cs typeface="Tahoma" pitchFamily="34" charset="0"/>
              </a:rPr>
              <a:t> for transportation of goods </a:t>
            </a:r>
          </a:p>
          <a:p>
            <a:pPr>
              <a:spcAft>
                <a:spcPts val="600"/>
              </a:spcAft>
              <a:buFont typeface="Wingdings" pitchFamily="2" charset="2"/>
              <a:buChar char="Ø"/>
            </a:pPr>
            <a:r>
              <a:rPr lang="en-US" sz="1600" dirty="0" smtClean="0">
                <a:latin typeface="Tahoma" pitchFamily="34" charset="0"/>
                <a:ea typeface="Tahoma" pitchFamily="34" charset="0"/>
                <a:cs typeface="Tahoma" pitchFamily="34" charset="0"/>
              </a:rPr>
              <a:t> Post 01.02.2019 – </a:t>
            </a:r>
          </a:p>
          <a:p>
            <a:pPr>
              <a:spcAft>
                <a:spcPts val="600"/>
              </a:spcAft>
              <a:buNone/>
            </a:pPr>
            <a:r>
              <a:rPr lang="en-US" sz="1600" dirty="0" smtClean="0">
                <a:latin typeface="Tahoma" pitchFamily="34" charset="0"/>
                <a:ea typeface="Tahoma" pitchFamily="34" charset="0"/>
                <a:cs typeface="Tahoma" pitchFamily="34" charset="0"/>
              </a:rPr>
              <a:t>	❑ Motor vehicles for transportation of persons ≤ seating capacity of 13 persons including driver   [‘Specified Motor Vehicles’];</a:t>
            </a:r>
          </a:p>
          <a:p>
            <a:pPr>
              <a:spcAft>
                <a:spcPts val="600"/>
              </a:spcAft>
              <a:buNone/>
            </a:pPr>
            <a:r>
              <a:rPr lang="en-US" sz="1600" dirty="0" smtClean="0">
                <a:latin typeface="Tahoma" pitchFamily="34" charset="0"/>
                <a:ea typeface="Tahoma" pitchFamily="34" charset="0"/>
                <a:cs typeface="Tahoma" pitchFamily="34" charset="0"/>
              </a:rPr>
              <a:t>	❑ Vessels and aircraft ;</a:t>
            </a:r>
          </a:p>
          <a:p>
            <a:pPr>
              <a:spcAft>
                <a:spcPts val="600"/>
              </a:spcAft>
              <a:buNone/>
            </a:pPr>
            <a:r>
              <a:rPr lang="en-US" sz="1600" dirty="0" smtClean="0">
                <a:latin typeface="Tahoma" pitchFamily="34" charset="0"/>
                <a:ea typeface="Tahoma" pitchFamily="34" charset="0"/>
                <a:cs typeface="Tahoma" pitchFamily="34" charset="0"/>
              </a:rPr>
              <a:t>	❑ Services of general insurance, servicing, repair and maintenance relating to motor vehicles, vessels or aircrafts ;</a:t>
            </a:r>
          </a:p>
          <a:p>
            <a:pPr>
              <a:spcAft>
                <a:spcPts val="600"/>
              </a:spcAft>
              <a:buNone/>
            </a:pPr>
            <a:r>
              <a:rPr lang="en-US" sz="1600" dirty="0" smtClean="0">
                <a:latin typeface="Tahoma" pitchFamily="34" charset="0"/>
                <a:ea typeface="Tahoma" pitchFamily="34" charset="0"/>
                <a:cs typeface="Tahoma" pitchFamily="34" charset="0"/>
              </a:rPr>
              <a:t>	❑ Leasing, renting or hiring of Specified Motor Vehicles, vessels or aircraft.</a:t>
            </a:r>
          </a:p>
          <a:p>
            <a:pPr>
              <a:spcAft>
                <a:spcPts val="600"/>
              </a:spcAft>
              <a:buNone/>
            </a:pPr>
            <a:r>
              <a:rPr lang="en-US" sz="1600" dirty="0" smtClean="0">
                <a:latin typeface="Tahoma" pitchFamily="34" charset="0"/>
                <a:ea typeface="Tahoma" pitchFamily="34" charset="0"/>
                <a:cs typeface="Tahoma" pitchFamily="34" charset="0"/>
              </a:rPr>
              <a:t>➢ ITC available when they are used for making the following taxable supplies i.e.</a:t>
            </a:r>
          </a:p>
          <a:p>
            <a:pPr marL="714375" indent="-352425">
              <a:spcAft>
                <a:spcPts val="600"/>
              </a:spcAft>
              <a:buFont typeface="Wingdings" pitchFamily="2" charset="2"/>
              <a:buChar char="ü"/>
            </a:pPr>
            <a:r>
              <a:rPr lang="en-US" sz="1600" dirty="0" smtClean="0">
                <a:latin typeface="Tahoma" pitchFamily="34" charset="0"/>
                <a:ea typeface="Tahoma" pitchFamily="34" charset="0"/>
                <a:cs typeface="Tahoma" pitchFamily="34" charset="0"/>
              </a:rPr>
              <a:t>for further supply; or </a:t>
            </a:r>
          </a:p>
          <a:p>
            <a:pPr marL="714375" indent="-352425">
              <a:spcAft>
                <a:spcPts val="600"/>
              </a:spcAft>
              <a:buFont typeface="Wingdings" pitchFamily="2" charset="2"/>
              <a:buChar char="ü"/>
            </a:pPr>
            <a:r>
              <a:rPr lang="en-US" sz="1600" dirty="0" smtClean="0">
                <a:latin typeface="Tahoma" pitchFamily="34" charset="0"/>
                <a:ea typeface="Tahoma" pitchFamily="34" charset="0"/>
                <a:cs typeface="Tahoma" pitchFamily="34" charset="0"/>
              </a:rPr>
              <a:t>transportation of passengers; or  </a:t>
            </a:r>
          </a:p>
          <a:p>
            <a:pPr marL="714375" indent="-352425">
              <a:spcAft>
                <a:spcPts val="600"/>
              </a:spcAft>
              <a:buFont typeface="Wingdings" pitchFamily="2" charset="2"/>
              <a:buChar char="ü"/>
            </a:pPr>
            <a:r>
              <a:rPr lang="en-US" sz="1600" dirty="0" smtClean="0">
                <a:latin typeface="Tahoma" pitchFamily="34" charset="0"/>
                <a:ea typeface="Tahoma" pitchFamily="34" charset="0"/>
                <a:cs typeface="Tahoma" pitchFamily="34" charset="0"/>
              </a:rPr>
              <a:t>imparting training on driving such motor vehicles; or </a:t>
            </a:r>
          </a:p>
          <a:p>
            <a:pPr marL="714375" indent="-352425">
              <a:spcAft>
                <a:spcPts val="600"/>
              </a:spcAft>
              <a:buFont typeface="Wingdings" pitchFamily="2" charset="2"/>
              <a:buChar char="ü"/>
            </a:pPr>
            <a:r>
              <a:rPr lang="en-IN" sz="1600" dirty="0" smtClean="0">
                <a:latin typeface="Tahoma" pitchFamily="34" charset="0"/>
                <a:ea typeface="Tahoma" pitchFamily="34" charset="0"/>
                <a:cs typeface="Tahoma" pitchFamily="34" charset="0"/>
              </a:rPr>
              <a:t>if used for transportation of goods. </a:t>
            </a:r>
            <a:endParaRPr lang="en-US" sz="1600" dirty="0" smtClean="0">
              <a:latin typeface="Tahoma" pitchFamily="34" charset="0"/>
              <a:ea typeface="Tahoma" pitchFamily="34" charset="0"/>
              <a:cs typeface="Tahoma" pitchFamily="34" charset="0"/>
            </a:endParaRPr>
          </a:p>
          <a:p>
            <a:pPr>
              <a:buNone/>
            </a:pPr>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5</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BLOCKED CREDIT –SECTION 17(5)</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428736"/>
            <a:ext cx="9144000" cy="5429263"/>
          </a:xfrm>
        </p:spPr>
        <p:txBody>
          <a:bodyPr>
            <a:noAutofit/>
          </a:bodyPr>
          <a:lstStyle/>
          <a:p>
            <a:pPr>
              <a:spcAft>
                <a:spcPts val="600"/>
              </a:spcAft>
            </a:pPr>
            <a:r>
              <a:rPr lang="en-US" sz="1560" dirty="0" smtClean="0">
                <a:latin typeface="Tahoma" pitchFamily="34" charset="0"/>
                <a:ea typeface="Tahoma" pitchFamily="34" charset="0"/>
                <a:cs typeface="Tahoma" pitchFamily="34" charset="0"/>
              </a:rPr>
              <a:t>Food and Beverages, Outdoor catering, Beauty treatment, Cosmetic and plastic surgery &amp; Health services except if these inward supply are used for making outward taxable supply of same category; </a:t>
            </a:r>
          </a:p>
          <a:p>
            <a:pPr>
              <a:spcAft>
                <a:spcPts val="600"/>
              </a:spcAft>
            </a:pPr>
            <a:r>
              <a:rPr lang="en-US" sz="1560" dirty="0" smtClean="0">
                <a:latin typeface="Tahoma" pitchFamily="34" charset="0"/>
                <a:ea typeface="Tahoma" pitchFamily="34" charset="0"/>
                <a:cs typeface="Tahoma" pitchFamily="34" charset="0"/>
              </a:rPr>
              <a:t>Club membership and health and fitness centre except if provision of such benefit is statutorily mandated on an employer; </a:t>
            </a:r>
          </a:p>
          <a:p>
            <a:pPr>
              <a:spcAft>
                <a:spcPts val="600"/>
              </a:spcAft>
            </a:pPr>
            <a:r>
              <a:rPr lang="en-US" sz="1560" dirty="0" smtClean="0">
                <a:latin typeface="Tahoma" pitchFamily="34" charset="0"/>
                <a:ea typeface="Tahoma" pitchFamily="34" charset="0"/>
                <a:cs typeface="Tahoma" pitchFamily="34" charset="0"/>
              </a:rPr>
              <a:t>Travel benefits extended to employees on vacation such as leave or home travel concessions except if provision of such benefit is statutorily mandated on an employer; </a:t>
            </a:r>
          </a:p>
          <a:p>
            <a:pPr>
              <a:spcAft>
                <a:spcPts val="600"/>
              </a:spcAft>
            </a:pPr>
            <a:r>
              <a:rPr lang="en-US" sz="1560" dirty="0" smtClean="0">
                <a:latin typeface="Tahoma" pitchFamily="34" charset="0"/>
                <a:ea typeface="Tahoma" pitchFamily="34" charset="0"/>
                <a:cs typeface="Tahoma" pitchFamily="34" charset="0"/>
              </a:rPr>
              <a:t>Life insurance and health insurance except if provision of such benefit is statutorily mandated;</a:t>
            </a:r>
          </a:p>
          <a:p>
            <a:pPr>
              <a:spcAft>
                <a:spcPts val="600"/>
              </a:spcAft>
            </a:pPr>
            <a:r>
              <a:rPr lang="en-US" sz="1560" dirty="0" smtClean="0">
                <a:latin typeface="Tahoma" pitchFamily="34" charset="0"/>
                <a:ea typeface="Tahoma" pitchFamily="34" charset="0"/>
                <a:cs typeface="Tahoma" pitchFamily="34" charset="0"/>
              </a:rPr>
              <a:t>Credit denied on supply of goods or service or works contract services for construction of immovable property except  </a:t>
            </a:r>
          </a:p>
          <a:p>
            <a:pPr>
              <a:spcAft>
                <a:spcPts val="600"/>
              </a:spcAft>
              <a:buNone/>
            </a:pPr>
            <a:r>
              <a:rPr lang="en-US" sz="1560" dirty="0" smtClean="0">
                <a:latin typeface="Tahoma" pitchFamily="34" charset="0"/>
                <a:ea typeface="Tahoma" pitchFamily="34" charset="0"/>
                <a:cs typeface="Tahoma" pitchFamily="34" charset="0"/>
              </a:rPr>
              <a:t>	➢ When supplied for construction of a plant and machinery </a:t>
            </a:r>
          </a:p>
          <a:p>
            <a:pPr>
              <a:spcAft>
                <a:spcPts val="600"/>
              </a:spcAft>
              <a:buNone/>
            </a:pPr>
            <a:r>
              <a:rPr lang="en-US" sz="1560" dirty="0" smtClean="0">
                <a:latin typeface="Tahoma" pitchFamily="34" charset="0"/>
                <a:ea typeface="Tahoma" pitchFamily="34" charset="0"/>
                <a:cs typeface="Tahoma" pitchFamily="34" charset="0"/>
              </a:rPr>
              <a:t>	➢ When it is an input service for a further supply of works contract service</a:t>
            </a:r>
          </a:p>
          <a:p>
            <a:pPr>
              <a:buFont typeface="Wingdings" pitchFamily="2" charset="2"/>
              <a:buChar char="§"/>
            </a:pPr>
            <a:r>
              <a:rPr lang="en-US" sz="1560" dirty="0" smtClean="0">
                <a:latin typeface="Tahoma" pitchFamily="34" charset="0"/>
                <a:ea typeface="Tahoma" pitchFamily="34" charset="0"/>
                <a:cs typeface="Tahoma" pitchFamily="34" charset="0"/>
              </a:rPr>
              <a:t>The expression “construction” includes re-construction, renovation, additions or alterations or repairs, to the extent of </a:t>
            </a:r>
            <a:r>
              <a:rPr lang="en-US" sz="1560" dirty="0" err="1" smtClean="0">
                <a:latin typeface="Tahoma" pitchFamily="34" charset="0"/>
                <a:ea typeface="Tahoma" pitchFamily="34" charset="0"/>
                <a:cs typeface="Tahoma" pitchFamily="34" charset="0"/>
              </a:rPr>
              <a:t>capitalisation</a:t>
            </a:r>
            <a:r>
              <a:rPr lang="en-US" sz="1560" dirty="0" smtClean="0">
                <a:latin typeface="Tahoma" pitchFamily="34" charset="0"/>
                <a:ea typeface="Tahoma" pitchFamily="34" charset="0"/>
                <a:cs typeface="Tahoma" pitchFamily="34" charset="0"/>
              </a:rPr>
              <a:t>, to the said immovable property;</a:t>
            </a:r>
          </a:p>
          <a:p>
            <a:r>
              <a:rPr lang="en-US" sz="1560" dirty="0" smtClean="0">
                <a:latin typeface="Tahoma" pitchFamily="34" charset="0"/>
                <a:ea typeface="Tahoma" pitchFamily="34" charset="0"/>
                <a:cs typeface="Tahoma" pitchFamily="34" charset="0"/>
              </a:rPr>
              <a:t>The expression “plant and machinery” means apparatus, equipment, and machinery fixed to earth by foundation or structural support that are used for making outward supply of goods or services or both and includes such foundation and structural supports but excludes —</a:t>
            </a:r>
          </a:p>
          <a:p>
            <a:r>
              <a:rPr lang="en-US" sz="1560" dirty="0" smtClean="0">
                <a:latin typeface="Tahoma" pitchFamily="34" charset="0"/>
                <a:ea typeface="Tahoma" pitchFamily="34" charset="0"/>
                <a:cs typeface="Tahoma" pitchFamily="34" charset="0"/>
              </a:rPr>
              <a:t>(</a:t>
            </a:r>
            <a:r>
              <a:rPr lang="en-US" sz="1560" dirty="0" err="1" smtClean="0">
                <a:latin typeface="Tahoma" pitchFamily="34" charset="0"/>
                <a:ea typeface="Tahoma" pitchFamily="34" charset="0"/>
                <a:cs typeface="Tahoma" pitchFamily="34" charset="0"/>
              </a:rPr>
              <a:t>i</a:t>
            </a:r>
            <a:r>
              <a:rPr lang="en-US" sz="1560" dirty="0" smtClean="0">
                <a:latin typeface="Tahoma" pitchFamily="34" charset="0"/>
                <a:ea typeface="Tahoma" pitchFamily="34" charset="0"/>
                <a:cs typeface="Tahoma" pitchFamily="34" charset="0"/>
              </a:rPr>
              <a:t>) land, building or any other civil structures;</a:t>
            </a:r>
          </a:p>
          <a:p>
            <a:r>
              <a:rPr lang="en-US" sz="1560" dirty="0" smtClean="0">
                <a:latin typeface="Tahoma" pitchFamily="34" charset="0"/>
                <a:ea typeface="Tahoma" pitchFamily="34" charset="0"/>
                <a:cs typeface="Tahoma" pitchFamily="34" charset="0"/>
              </a:rPr>
              <a:t>(ii) telecommunication towers; and</a:t>
            </a:r>
          </a:p>
          <a:p>
            <a:r>
              <a:rPr lang="en-US" sz="1560" dirty="0" smtClean="0">
                <a:latin typeface="Tahoma" pitchFamily="34" charset="0"/>
                <a:ea typeface="Tahoma" pitchFamily="34" charset="0"/>
                <a:cs typeface="Tahoma" pitchFamily="34" charset="0"/>
              </a:rPr>
              <a:t>(iii) pipelines laid outside the factory premises.</a:t>
            </a:r>
          </a:p>
          <a:p>
            <a:pPr>
              <a:buFont typeface="Wingdings" pitchFamily="2" charset="2"/>
              <a:buChar char="§"/>
            </a:pPr>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6</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SOME  ITC ISSUES ARISING OUT OF COVID 19 or </a:t>
            </a:r>
            <a:r>
              <a:rPr lang="en-IN" sz="2600" dirty="0" err="1" smtClean="0">
                <a:latin typeface="Tahoma" pitchFamily="34" charset="0"/>
                <a:ea typeface="Tahoma" pitchFamily="34" charset="0"/>
                <a:cs typeface="Tahoma" pitchFamily="34" charset="0"/>
              </a:rPr>
              <a:t>Amphan</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428736"/>
            <a:ext cx="9144000" cy="5429263"/>
          </a:xfrm>
        </p:spPr>
        <p:txBody>
          <a:bodyPr>
            <a:noAutofit/>
          </a:bodyPr>
          <a:lstStyle/>
          <a:p>
            <a:pPr>
              <a:spcAft>
                <a:spcPts val="600"/>
              </a:spcAft>
            </a:pPr>
            <a:r>
              <a:rPr lang="en-US" sz="1600" dirty="0" smtClean="0">
                <a:latin typeface="Tahoma" pitchFamily="34" charset="0"/>
                <a:ea typeface="Tahoma" pitchFamily="34" charset="0"/>
                <a:cs typeface="Tahoma" pitchFamily="34" charset="0"/>
              </a:rPr>
              <a:t>Section 16(4) of CGST Act 2017, restricts availing of ITC on invoices for which payment is not made to the supplier within 180 days from date of issue of invoice. Due to the liquidity issues arising out of COVID 19, ITC may be required to be reversed on this account.</a:t>
            </a:r>
          </a:p>
          <a:p>
            <a:pPr>
              <a:spcAft>
                <a:spcPts val="600"/>
              </a:spcAft>
            </a:pPr>
            <a:r>
              <a:rPr lang="en-US" sz="1600" dirty="0" smtClean="0">
                <a:latin typeface="Tahoma" pitchFamily="34" charset="0"/>
                <a:ea typeface="Tahoma" pitchFamily="34" charset="0"/>
                <a:cs typeface="Tahoma" pitchFamily="34" charset="0"/>
              </a:rPr>
              <a:t>As per Rule 36 (4) of CGST Rules, Input Tax Credit ('ITC') on invoices that are not uploaded by the vendors in their Form GSTR-1 can be claimed maximum up to 10% of the eligible ITC appearing in Form GSTR 2A. Recently, to provide relief from the COVID-19 outbreak, a relaxation has been provided by way of inserting a proviso under Rule 36(4) in the CGST Rules. As per this new proviso, such restriction of 10% is to be applied cumulatively for the period February to August, 2020 and the return in Form GSTR-3B for the tax period September, 2020 shall be furnished by recipient with the cumulative adjustment of ITC claimed during the said periods. In my opinion, benefit of ITC on invoices which are not uploaded by vendors in their Form GSTR 1 can be claimed in any of the tax periods from February 2020 to August 2020 where the vendor uploads invoice before recipients files Form GSTR 3B of September 2020. </a:t>
            </a:r>
          </a:p>
          <a:p>
            <a:pPr>
              <a:spcAft>
                <a:spcPts val="600"/>
              </a:spcAft>
            </a:pPr>
            <a:r>
              <a:rPr lang="en-US" sz="1600" dirty="0" smtClean="0">
                <a:latin typeface="Tahoma" pitchFamily="34" charset="0"/>
                <a:ea typeface="Tahoma" pitchFamily="34" charset="0"/>
                <a:cs typeface="Tahoma" pitchFamily="34" charset="0"/>
              </a:rPr>
              <a:t>ITC </a:t>
            </a:r>
            <a:r>
              <a:rPr lang="en-US" sz="1600" dirty="0" smtClean="0">
                <a:latin typeface="Tahoma" pitchFamily="34" charset="0"/>
                <a:ea typeface="Tahoma" pitchFamily="34" charset="0"/>
                <a:cs typeface="Tahoma" pitchFamily="34" charset="0"/>
              </a:rPr>
              <a:t>is not allowable to </a:t>
            </a:r>
            <a:r>
              <a:rPr lang="en-US" sz="1600" dirty="0" smtClean="0">
                <a:latin typeface="Tahoma" pitchFamily="34" charset="0"/>
                <a:ea typeface="Tahoma" pitchFamily="34" charset="0"/>
                <a:cs typeface="Tahoma" pitchFamily="34" charset="0"/>
              </a:rPr>
              <a:t>the extent they are used in relation to the gifts or free samples distributed without any consideration</a:t>
            </a:r>
            <a:r>
              <a:rPr lang="en-US" sz="1600" dirty="0" smtClean="0">
                <a:latin typeface="Tahoma" pitchFamily="34" charset="0"/>
                <a:ea typeface="Tahoma" pitchFamily="34" charset="0"/>
                <a:cs typeface="Tahoma" pitchFamily="34" charset="0"/>
              </a:rPr>
              <a:t>.</a:t>
            </a:r>
            <a:r>
              <a:rPr lang="en-US" sz="1600" dirty="0" smtClean="0">
                <a:latin typeface="Tahoma" pitchFamily="34" charset="0"/>
                <a:ea typeface="Tahoma" pitchFamily="34" charset="0"/>
                <a:cs typeface="Tahoma" pitchFamily="34" charset="0"/>
              </a:rPr>
              <a:t> To encourage the Companies to contribute to fight the pandemic, recently Ministry of Corporate Affairs has issued a clarification, stating that the amount spent by Companies towards fighting this pandemic would be counted towards </a:t>
            </a:r>
            <a:r>
              <a:rPr lang="en-US" sz="1600" dirty="0" err="1" smtClean="0">
                <a:latin typeface="Tahoma" pitchFamily="34" charset="0"/>
                <a:ea typeface="Tahoma" pitchFamily="34" charset="0"/>
                <a:cs typeface="Tahoma" pitchFamily="34" charset="0"/>
              </a:rPr>
              <a:t>fulfilment</a:t>
            </a:r>
            <a:r>
              <a:rPr lang="en-US" sz="1600" dirty="0" smtClean="0">
                <a:latin typeface="Tahoma" pitchFamily="34" charset="0"/>
                <a:ea typeface="Tahoma" pitchFamily="34" charset="0"/>
                <a:cs typeface="Tahoma" pitchFamily="34" charset="0"/>
              </a:rPr>
              <a:t> of their statutory obligation of Corporate Social Responsibility (CSR</a:t>
            </a:r>
            <a:r>
              <a:rPr lang="en-US" sz="1600"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under Section 135 of the Companies Act, 2013</a:t>
            </a:r>
            <a:r>
              <a:rPr lang="en-US" sz="1600" dirty="0" smtClean="0">
                <a:latin typeface="Tahoma" pitchFamily="34" charset="0"/>
                <a:ea typeface="Tahoma" pitchFamily="34" charset="0"/>
                <a:cs typeface="Tahoma" pitchFamily="34" charset="0"/>
              </a:rPr>
              <a:t>.</a:t>
            </a:r>
            <a:r>
              <a:rPr lang="en-US" sz="1600"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 ITC </a:t>
            </a:r>
            <a:r>
              <a:rPr lang="en-US" sz="1600" dirty="0" smtClean="0">
                <a:latin typeface="Tahoma" pitchFamily="34" charset="0"/>
                <a:ea typeface="Tahoma" pitchFamily="34" charset="0"/>
                <a:cs typeface="Tahoma" pitchFamily="34" charset="0"/>
              </a:rPr>
              <a:t>of the expenditures incurred on CSR </a:t>
            </a:r>
            <a:r>
              <a:rPr lang="en-US" sz="1600" dirty="0" smtClean="0">
                <a:latin typeface="Tahoma" pitchFamily="34" charset="0"/>
                <a:ea typeface="Tahoma" pitchFamily="34" charset="0"/>
                <a:cs typeface="Tahoma" pitchFamily="34" charset="0"/>
              </a:rPr>
              <a:t>activities</a:t>
            </a:r>
            <a:r>
              <a:rPr lang="en-IN" sz="1600" dirty="0" smtClean="0">
                <a:latin typeface="Tahoma" pitchFamily="34" charset="0"/>
                <a:ea typeface="Tahoma" pitchFamily="34" charset="0"/>
                <a:cs typeface="Tahoma" pitchFamily="34" charset="0"/>
              </a:rPr>
              <a:t> incurred on account of </a:t>
            </a:r>
            <a:r>
              <a:rPr lang="en-IN" sz="1600" dirty="0" err="1" smtClean="0">
                <a:latin typeface="Tahoma" pitchFamily="34" charset="0"/>
                <a:ea typeface="Tahoma" pitchFamily="34" charset="0"/>
                <a:cs typeface="Tahoma" pitchFamily="34" charset="0"/>
              </a:rPr>
              <a:t>Covid</a:t>
            </a:r>
            <a:r>
              <a:rPr lang="en-IN" sz="1600" dirty="0" smtClean="0">
                <a:latin typeface="Tahoma" pitchFamily="34" charset="0"/>
                <a:ea typeface="Tahoma" pitchFamily="34" charset="0"/>
                <a:cs typeface="Tahoma" pitchFamily="34" charset="0"/>
              </a:rPr>
              <a:t> 19</a:t>
            </a:r>
            <a:r>
              <a:rPr lang="en-US" sz="1600" dirty="0" smtClean="0">
                <a:latin typeface="Tahoma" pitchFamily="34" charset="0"/>
                <a:ea typeface="Tahoma" pitchFamily="34" charset="0"/>
                <a:cs typeface="Tahoma" pitchFamily="34" charset="0"/>
              </a:rPr>
              <a:t> may be disallowed by treating it as gift by the tax authorities. </a:t>
            </a:r>
          </a:p>
          <a:p>
            <a:pPr>
              <a:spcAft>
                <a:spcPts val="600"/>
              </a:spcAft>
            </a:pPr>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7</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SOME  ITC ISSUES ARISING OUT OF COVID 19 or </a:t>
            </a:r>
            <a:r>
              <a:rPr lang="en-IN" sz="2600" dirty="0" err="1" smtClean="0">
                <a:latin typeface="Tahoma" pitchFamily="34" charset="0"/>
                <a:ea typeface="Tahoma" pitchFamily="34" charset="0"/>
                <a:cs typeface="Tahoma" pitchFamily="34" charset="0"/>
              </a:rPr>
              <a:t>Amphan</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428736"/>
            <a:ext cx="9144000" cy="5429263"/>
          </a:xfrm>
        </p:spPr>
        <p:txBody>
          <a:bodyPr>
            <a:noAutofit/>
          </a:bodyPr>
          <a:lstStyle/>
          <a:p>
            <a:pPr>
              <a:spcAft>
                <a:spcPts val="600"/>
              </a:spcAft>
            </a:pPr>
            <a:r>
              <a:rPr lang="en-US" sz="1590" dirty="0" smtClean="0">
                <a:latin typeface="Tahoma" pitchFamily="34" charset="0"/>
                <a:ea typeface="Tahoma" pitchFamily="34" charset="0"/>
                <a:cs typeface="Tahoma" pitchFamily="34" charset="0"/>
              </a:rPr>
              <a:t>The </a:t>
            </a:r>
            <a:r>
              <a:rPr lang="en-US" sz="1590" dirty="0" smtClean="0">
                <a:latin typeface="Tahoma" pitchFamily="34" charset="0"/>
                <a:ea typeface="Tahoma" pitchFamily="34" charset="0"/>
                <a:cs typeface="Tahoma" pitchFamily="34" charset="0"/>
              </a:rPr>
              <a:t>term 'Gift' has not been defined anywhere in GST laws. However, Transfer of Property Act defines 'gift' as below: </a:t>
            </a:r>
            <a:r>
              <a:rPr lang="en-US" sz="1590" i="1" dirty="0" smtClean="0">
                <a:latin typeface="Tahoma" pitchFamily="34" charset="0"/>
                <a:ea typeface="Tahoma" pitchFamily="34" charset="0"/>
                <a:cs typeface="Tahoma" pitchFamily="34" charset="0"/>
              </a:rPr>
              <a:t>"Gift is the transfer of certain existing movable or immovable property made voluntarily and without consideration, by one person, called the donor, to another, called the </a:t>
            </a:r>
            <a:r>
              <a:rPr lang="en-US" sz="1590" i="1" dirty="0" err="1" smtClean="0">
                <a:latin typeface="Tahoma" pitchFamily="34" charset="0"/>
                <a:ea typeface="Tahoma" pitchFamily="34" charset="0"/>
                <a:cs typeface="Tahoma" pitchFamily="34" charset="0"/>
              </a:rPr>
              <a:t>donee</a:t>
            </a:r>
            <a:r>
              <a:rPr lang="en-US" sz="1590" i="1" dirty="0" smtClean="0">
                <a:latin typeface="Tahoma" pitchFamily="34" charset="0"/>
                <a:ea typeface="Tahoma" pitchFamily="34" charset="0"/>
                <a:cs typeface="Tahoma" pitchFamily="34" charset="0"/>
              </a:rPr>
              <a:t>, and accepted by or on behalf of the </a:t>
            </a:r>
            <a:r>
              <a:rPr lang="en-US" sz="1590" i="1" dirty="0" err="1" smtClean="0">
                <a:latin typeface="Tahoma" pitchFamily="34" charset="0"/>
                <a:ea typeface="Tahoma" pitchFamily="34" charset="0"/>
                <a:cs typeface="Tahoma" pitchFamily="34" charset="0"/>
              </a:rPr>
              <a:t>donee</a:t>
            </a:r>
            <a:r>
              <a:rPr lang="en-US" sz="1590" i="1" dirty="0" smtClean="0">
                <a:latin typeface="Tahoma" pitchFamily="34" charset="0"/>
                <a:ea typeface="Tahoma" pitchFamily="34" charset="0"/>
                <a:cs typeface="Tahoma" pitchFamily="34" charset="0"/>
              </a:rPr>
              <a:t>"</a:t>
            </a:r>
            <a:r>
              <a:rPr lang="en-US" sz="1590" dirty="0" smtClean="0">
                <a:latin typeface="Tahoma" pitchFamily="34" charset="0"/>
                <a:ea typeface="Tahoma" pitchFamily="34" charset="0"/>
                <a:cs typeface="Tahoma" pitchFamily="34" charset="0"/>
              </a:rPr>
              <a:t> </a:t>
            </a:r>
            <a:r>
              <a:rPr lang="en-US" sz="1590" dirty="0" smtClean="0">
                <a:latin typeface="Tahoma" pitchFamily="34" charset="0"/>
                <a:ea typeface="Tahoma" pitchFamily="34" charset="0"/>
                <a:cs typeface="Tahoma" pitchFamily="34" charset="0"/>
              </a:rPr>
              <a:t>. In case of CSR, </a:t>
            </a:r>
            <a:r>
              <a:rPr lang="en-US" sz="1590" dirty="0" smtClean="0">
                <a:latin typeface="Tahoma" pitchFamily="34" charset="0"/>
                <a:ea typeface="Tahoma" pitchFamily="34" charset="0"/>
                <a:cs typeface="Tahoma" pitchFamily="34" charset="0"/>
              </a:rPr>
              <a:t>the Company incurs such expenses in pursuant to a statutory obligation, and not 'voluntarily', therefore supply of items cannot be termed as gift</a:t>
            </a:r>
            <a:r>
              <a:rPr lang="en-US" sz="1590" dirty="0" smtClean="0">
                <a:latin typeface="Tahoma" pitchFamily="34" charset="0"/>
                <a:ea typeface="Tahoma" pitchFamily="34" charset="0"/>
                <a:cs typeface="Tahoma" pitchFamily="34" charset="0"/>
              </a:rPr>
              <a:t>. However</a:t>
            </a:r>
            <a:r>
              <a:rPr lang="en-US" sz="1590" dirty="0" smtClean="0">
                <a:latin typeface="Tahoma" pitchFamily="34" charset="0"/>
                <a:ea typeface="Tahoma" pitchFamily="34" charset="0"/>
                <a:cs typeface="Tahoma" pitchFamily="34" charset="0"/>
              </a:rPr>
              <a:t>, in case of non corporate entities it may be treated as gift and therefore may be disallowed. </a:t>
            </a:r>
          </a:p>
          <a:p>
            <a:pPr>
              <a:spcAft>
                <a:spcPts val="600"/>
              </a:spcAft>
            </a:pPr>
            <a:r>
              <a:rPr lang="en-US" sz="1590" dirty="0" smtClean="0">
                <a:latin typeface="Tahoma" pitchFamily="34" charset="0"/>
                <a:ea typeface="Tahoma" pitchFamily="34" charset="0"/>
                <a:cs typeface="Tahoma" pitchFamily="34" charset="0"/>
              </a:rPr>
              <a:t>The </a:t>
            </a:r>
            <a:r>
              <a:rPr lang="en-US" sz="1590" dirty="0" smtClean="0">
                <a:latin typeface="Tahoma" pitchFamily="34" charset="0"/>
                <a:ea typeface="Tahoma" pitchFamily="34" charset="0"/>
                <a:cs typeface="Tahoma" pitchFamily="34" charset="0"/>
              </a:rPr>
              <a:t>MHA guidelines issued on May 1, 2020 Order No. 40-3/2020-DM-I(A), have made it mandatory to maintain adequate stock of face masks and sanitizers in order to start operations</a:t>
            </a:r>
            <a:r>
              <a:rPr lang="en-US" sz="1590" dirty="0" smtClean="0">
                <a:latin typeface="Tahoma" pitchFamily="34" charset="0"/>
                <a:ea typeface="Tahoma" pitchFamily="34" charset="0"/>
                <a:cs typeface="Tahoma" pitchFamily="34" charset="0"/>
              </a:rPr>
              <a:t>.</a:t>
            </a:r>
            <a:r>
              <a:rPr lang="en-US" sz="1590" dirty="0" smtClean="0">
                <a:latin typeface="Tahoma" pitchFamily="34" charset="0"/>
                <a:ea typeface="Tahoma" pitchFamily="34" charset="0"/>
                <a:cs typeface="Tahoma" pitchFamily="34" charset="0"/>
              </a:rPr>
              <a:t> </a:t>
            </a:r>
            <a:r>
              <a:rPr lang="en-US" sz="1590" dirty="0" smtClean="0">
                <a:latin typeface="Tahoma" pitchFamily="34" charset="0"/>
                <a:ea typeface="Tahoma" pitchFamily="34" charset="0"/>
                <a:cs typeface="Tahoma" pitchFamily="34" charset="0"/>
              </a:rPr>
              <a:t>Updated </a:t>
            </a:r>
            <a:r>
              <a:rPr lang="en-US" sz="1590" dirty="0" smtClean="0">
                <a:latin typeface="Tahoma" pitchFamily="34" charset="0"/>
                <a:ea typeface="Tahoma" pitchFamily="34" charset="0"/>
                <a:cs typeface="Tahoma" pitchFamily="34" charset="0"/>
              </a:rPr>
              <a:t>guidelines issued on May 17, 2020 by MHA have </a:t>
            </a:r>
            <a:r>
              <a:rPr lang="en-US" sz="1590" dirty="0" smtClean="0">
                <a:latin typeface="Tahoma" pitchFamily="34" charset="0"/>
                <a:ea typeface="Tahoma" pitchFamily="34" charset="0"/>
                <a:cs typeface="Tahoma" pitchFamily="34" charset="0"/>
              </a:rPr>
              <a:t> provided </a:t>
            </a:r>
            <a:r>
              <a:rPr lang="en-US" sz="1590" dirty="0" smtClean="0">
                <a:latin typeface="Tahoma" pitchFamily="34" charset="0"/>
                <a:ea typeface="Tahoma" pitchFamily="34" charset="0"/>
                <a:cs typeface="Tahoma" pitchFamily="34" charset="0"/>
              </a:rPr>
              <a:t>that wearing of face cover is compulsory and sanitizers will be made available at entry &amp; exit points and common </a:t>
            </a:r>
            <a:r>
              <a:rPr lang="en-US" sz="1590" dirty="0" smtClean="0">
                <a:latin typeface="Tahoma" pitchFamily="34" charset="0"/>
                <a:ea typeface="Tahoma" pitchFamily="34" charset="0"/>
                <a:cs typeface="Tahoma" pitchFamily="34" charset="0"/>
              </a:rPr>
              <a:t>areas. </a:t>
            </a:r>
            <a:r>
              <a:rPr lang="en-US" sz="1590" dirty="0" smtClean="0">
                <a:latin typeface="Tahoma" pitchFamily="34" charset="0"/>
                <a:ea typeface="Tahoma" pitchFamily="34" charset="0"/>
                <a:cs typeface="Tahoma" pitchFamily="34" charset="0"/>
              </a:rPr>
              <a:t> </a:t>
            </a:r>
            <a:r>
              <a:rPr lang="en-US" sz="1590" dirty="0" smtClean="0">
                <a:latin typeface="Tahoma" pitchFamily="34" charset="0"/>
                <a:ea typeface="Tahoma" pitchFamily="34" charset="0"/>
                <a:cs typeface="Tahoma" pitchFamily="34" charset="0"/>
              </a:rPr>
              <a:t> </a:t>
            </a:r>
            <a:r>
              <a:rPr lang="en-US" sz="1590" dirty="0" smtClean="0">
                <a:latin typeface="Tahoma" pitchFamily="34" charset="0"/>
                <a:ea typeface="Tahoma" pitchFamily="34" charset="0"/>
                <a:cs typeface="Tahoma" pitchFamily="34" charset="0"/>
              </a:rPr>
              <a:t>ITC </a:t>
            </a:r>
            <a:r>
              <a:rPr lang="en-US" sz="1590" dirty="0" smtClean="0">
                <a:latin typeface="Tahoma" pitchFamily="34" charset="0"/>
                <a:ea typeface="Tahoma" pitchFamily="34" charset="0"/>
                <a:cs typeface="Tahoma" pitchFamily="34" charset="0"/>
              </a:rPr>
              <a:t>is not available </a:t>
            </a:r>
            <a:r>
              <a:rPr lang="en-US" sz="1590" dirty="0" smtClean="0">
                <a:latin typeface="Tahoma" pitchFamily="34" charset="0"/>
                <a:ea typeface="Tahoma" pitchFamily="34" charset="0"/>
                <a:cs typeface="Tahoma" pitchFamily="34" charset="0"/>
              </a:rPr>
              <a:t>in respect of goods or services that are used for personal consumption</a:t>
            </a:r>
            <a:r>
              <a:rPr lang="en-US" sz="1590" dirty="0" smtClean="0">
                <a:latin typeface="Tahoma" pitchFamily="34" charset="0"/>
                <a:ea typeface="Tahoma" pitchFamily="34" charset="0"/>
                <a:cs typeface="Tahoma" pitchFamily="34" charset="0"/>
              </a:rPr>
              <a:t>. However, </a:t>
            </a:r>
            <a:r>
              <a:rPr lang="en-US" sz="1590" dirty="0" smtClean="0">
                <a:latin typeface="Tahoma" pitchFamily="34" charset="0"/>
                <a:ea typeface="Tahoma" pitchFamily="34" charset="0"/>
                <a:cs typeface="Tahoma" pitchFamily="34" charset="0"/>
              </a:rPr>
              <a:t>The expenditure incurred by the employer to provide face masks, hand wash, </a:t>
            </a:r>
            <a:r>
              <a:rPr lang="en-US" sz="1590" dirty="0" err="1" smtClean="0">
                <a:latin typeface="Tahoma" pitchFamily="34" charset="0"/>
                <a:ea typeface="Tahoma" pitchFamily="34" charset="0"/>
                <a:cs typeface="Tahoma" pitchFamily="34" charset="0"/>
              </a:rPr>
              <a:t>sanitisation</a:t>
            </a:r>
            <a:r>
              <a:rPr lang="en-US" sz="1590" dirty="0" smtClean="0">
                <a:latin typeface="Tahoma" pitchFamily="34" charset="0"/>
                <a:ea typeface="Tahoma" pitchFamily="34" charset="0"/>
                <a:cs typeface="Tahoma" pitchFamily="34" charset="0"/>
              </a:rPr>
              <a:t> of work place, etc. are mandatory for conducting business in today's </a:t>
            </a:r>
            <a:r>
              <a:rPr lang="en-US" sz="1590" dirty="0" smtClean="0">
                <a:latin typeface="Tahoma" pitchFamily="34" charset="0"/>
                <a:ea typeface="Tahoma" pitchFamily="34" charset="0"/>
                <a:cs typeface="Tahoma" pitchFamily="34" charset="0"/>
              </a:rPr>
              <a:t>scenario and therefore should be treated as  expenses incurred </a:t>
            </a:r>
            <a:r>
              <a:rPr lang="en-US" sz="1590" dirty="0" smtClean="0">
                <a:latin typeface="Tahoma" pitchFamily="34" charset="0"/>
                <a:ea typeface="Tahoma" pitchFamily="34" charset="0"/>
                <a:cs typeface="Tahoma" pitchFamily="34" charset="0"/>
              </a:rPr>
              <a:t>in the course of business and </a:t>
            </a:r>
            <a:r>
              <a:rPr lang="en-US" sz="1590" dirty="0" smtClean="0">
                <a:latin typeface="Tahoma" pitchFamily="34" charset="0"/>
                <a:ea typeface="Tahoma" pitchFamily="34" charset="0"/>
                <a:cs typeface="Tahoma" pitchFamily="34" charset="0"/>
              </a:rPr>
              <a:t>not as </a:t>
            </a:r>
            <a:r>
              <a:rPr lang="en-US" sz="1590" dirty="0" smtClean="0">
                <a:latin typeface="Tahoma" pitchFamily="34" charset="0"/>
                <a:ea typeface="Tahoma" pitchFamily="34" charset="0"/>
                <a:cs typeface="Tahoma" pitchFamily="34" charset="0"/>
              </a:rPr>
              <a:t>'personal' consumption of employee, hence, ITC should be allowed</a:t>
            </a:r>
            <a:r>
              <a:rPr lang="en-US" sz="1590" dirty="0" smtClean="0">
                <a:latin typeface="Tahoma" pitchFamily="34" charset="0"/>
                <a:ea typeface="Tahoma" pitchFamily="34" charset="0"/>
                <a:cs typeface="Tahoma" pitchFamily="34" charset="0"/>
              </a:rPr>
              <a:t>.</a:t>
            </a:r>
            <a:r>
              <a:rPr lang="en-US" sz="1590" dirty="0" smtClean="0">
                <a:latin typeface="Tahoma" pitchFamily="34" charset="0"/>
                <a:ea typeface="Tahoma" pitchFamily="34" charset="0"/>
                <a:cs typeface="Tahoma" pitchFamily="34" charset="0"/>
              </a:rPr>
              <a:t> If a business entity does not follow these guidelines, it would directly impact its operations and will also attract penalties. </a:t>
            </a:r>
            <a:endParaRPr lang="en-US" sz="1590" dirty="0" smtClean="0">
              <a:latin typeface="Tahoma" pitchFamily="34" charset="0"/>
              <a:ea typeface="Tahoma" pitchFamily="34" charset="0"/>
              <a:cs typeface="Tahoma" pitchFamily="34" charset="0"/>
            </a:endParaRPr>
          </a:p>
          <a:p>
            <a:pPr>
              <a:spcAft>
                <a:spcPts val="600"/>
              </a:spcAft>
            </a:pPr>
            <a:r>
              <a:rPr lang="en-US" sz="1590" dirty="0" smtClean="0">
                <a:latin typeface="Tahoma" pitchFamily="34" charset="0"/>
                <a:ea typeface="Tahoma" pitchFamily="34" charset="0"/>
                <a:cs typeface="Tahoma" pitchFamily="34" charset="0"/>
              </a:rPr>
              <a:t>Inputs </a:t>
            </a:r>
            <a:r>
              <a:rPr lang="en-US" sz="1590" dirty="0" smtClean="0">
                <a:latin typeface="Tahoma" pitchFamily="34" charset="0"/>
                <a:ea typeface="Tahoma" pitchFamily="34" charset="0"/>
                <a:cs typeface="Tahoma" pitchFamily="34" charset="0"/>
              </a:rPr>
              <a:t>may be lost, stolen, destroyed, written off due to </a:t>
            </a:r>
            <a:r>
              <a:rPr lang="en-US" sz="1590" dirty="0" err="1" smtClean="0">
                <a:latin typeface="Tahoma" pitchFamily="34" charset="0"/>
                <a:ea typeface="Tahoma" pitchFamily="34" charset="0"/>
                <a:cs typeface="Tahoma" pitchFamily="34" charset="0"/>
              </a:rPr>
              <a:t>Covid</a:t>
            </a:r>
            <a:r>
              <a:rPr lang="en-US" sz="1590" dirty="0" smtClean="0">
                <a:latin typeface="Tahoma" pitchFamily="34" charset="0"/>
                <a:ea typeface="Tahoma" pitchFamily="34" charset="0"/>
                <a:cs typeface="Tahoma" pitchFamily="34" charset="0"/>
              </a:rPr>
              <a:t> 19 and therefore may require ITC reversal. </a:t>
            </a:r>
            <a:r>
              <a:rPr lang="en-US" sz="1590" dirty="0" smtClean="0">
                <a:latin typeface="Tahoma" pitchFamily="34" charset="0"/>
                <a:ea typeface="Tahoma" pitchFamily="34" charset="0"/>
                <a:cs typeface="Tahoma" pitchFamily="34" charset="0"/>
              </a:rPr>
              <a:t>However, in case of finished goods or semi finished goods one may argue that ITC should be available as input or input services has already been used in the course of business. </a:t>
            </a:r>
            <a:endParaRPr lang="en-US" sz="1590" dirty="0" smtClean="0">
              <a:latin typeface="Tahoma" pitchFamily="34" charset="0"/>
              <a:ea typeface="Tahoma" pitchFamily="34" charset="0"/>
              <a:cs typeface="Tahoma" pitchFamily="34" charset="0"/>
            </a:endParaRPr>
          </a:p>
          <a:p>
            <a:pPr>
              <a:spcAft>
                <a:spcPts val="600"/>
              </a:spcAft>
            </a:pPr>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8</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SOME  ITC ISSUES ARISING OUT OF COVID 19 or </a:t>
            </a:r>
            <a:r>
              <a:rPr lang="en-IN" sz="2600" dirty="0" err="1" smtClean="0">
                <a:latin typeface="Tahoma" pitchFamily="34" charset="0"/>
                <a:ea typeface="Tahoma" pitchFamily="34" charset="0"/>
                <a:cs typeface="Tahoma" pitchFamily="34" charset="0"/>
              </a:rPr>
              <a:t>Amphan</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428736"/>
            <a:ext cx="9144000" cy="5429263"/>
          </a:xfrm>
        </p:spPr>
        <p:txBody>
          <a:bodyPr>
            <a:noAutofit/>
          </a:bodyPr>
          <a:lstStyle/>
          <a:p>
            <a:pPr>
              <a:spcAft>
                <a:spcPts val="600"/>
              </a:spcAft>
            </a:pPr>
            <a:r>
              <a:rPr lang="en-US" sz="1590" dirty="0" smtClean="0">
                <a:latin typeface="Tahoma" pitchFamily="34" charset="0"/>
                <a:ea typeface="Tahoma" pitchFamily="34" charset="0"/>
                <a:cs typeface="Tahoma" pitchFamily="34" charset="0"/>
              </a:rPr>
              <a:t>The </a:t>
            </a:r>
            <a:r>
              <a:rPr lang="en-US" sz="1590" dirty="0" smtClean="0">
                <a:latin typeface="Tahoma" pitchFamily="34" charset="0"/>
                <a:ea typeface="Tahoma" pitchFamily="34" charset="0"/>
                <a:cs typeface="Tahoma" pitchFamily="34" charset="0"/>
              </a:rPr>
              <a:t>term 'Gift' has not been defined anywhere in GST laws. However, Transfer of Property Act defines 'gift' as below: </a:t>
            </a:r>
            <a:r>
              <a:rPr lang="en-US" sz="1590" i="1" dirty="0" smtClean="0">
                <a:latin typeface="Tahoma" pitchFamily="34" charset="0"/>
                <a:ea typeface="Tahoma" pitchFamily="34" charset="0"/>
                <a:cs typeface="Tahoma" pitchFamily="34" charset="0"/>
              </a:rPr>
              <a:t>"Gift is the transfer of certain existing movable or immovable property made voluntarily and without consideration, by one person, called the donor, to another, called the </a:t>
            </a:r>
            <a:r>
              <a:rPr lang="en-US" sz="1590" i="1" dirty="0" err="1" smtClean="0">
                <a:latin typeface="Tahoma" pitchFamily="34" charset="0"/>
                <a:ea typeface="Tahoma" pitchFamily="34" charset="0"/>
                <a:cs typeface="Tahoma" pitchFamily="34" charset="0"/>
              </a:rPr>
              <a:t>donee</a:t>
            </a:r>
            <a:r>
              <a:rPr lang="en-US" sz="1590" i="1" dirty="0" smtClean="0">
                <a:latin typeface="Tahoma" pitchFamily="34" charset="0"/>
                <a:ea typeface="Tahoma" pitchFamily="34" charset="0"/>
                <a:cs typeface="Tahoma" pitchFamily="34" charset="0"/>
              </a:rPr>
              <a:t>, and accepted by or on behalf of the </a:t>
            </a:r>
            <a:r>
              <a:rPr lang="en-US" sz="1590" i="1" dirty="0" err="1" smtClean="0">
                <a:latin typeface="Tahoma" pitchFamily="34" charset="0"/>
                <a:ea typeface="Tahoma" pitchFamily="34" charset="0"/>
                <a:cs typeface="Tahoma" pitchFamily="34" charset="0"/>
              </a:rPr>
              <a:t>donee</a:t>
            </a:r>
            <a:r>
              <a:rPr lang="en-US" sz="1590" i="1" dirty="0" smtClean="0">
                <a:latin typeface="Tahoma" pitchFamily="34" charset="0"/>
                <a:ea typeface="Tahoma" pitchFamily="34" charset="0"/>
                <a:cs typeface="Tahoma" pitchFamily="34" charset="0"/>
              </a:rPr>
              <a:t>"</a:t>
            </a:r>
            <a:r>
              <a:rPr lang="en-US" sz="1590" dirty="0" smtClean="0">
                <a:latin typeface="Tahoma" pitchFamily="34" charset="0"/>
                <a:ea typeface="Tahoma" pitchFamily="34" charset="0"/>
                <a:cs typeface="Tahoma" pitchFamily="34" charset="0"/>
              </a:rPr>
              <a:t> </a:t>
            </a:r>
            <a:r>
              <a:rPr lang="en-US" sz="1590" dirty="0" smtClean="0">
                <a:latin typeface="Tahoma" pitchFamily="34" charset="0"/>
                <a:ea typeface="Tahoma" pitchFamily="34" charset="0"/>
                <a:cs typeface="Tahoma" pitchFamily="34" charset="0"/>
              </a:rPr>
              <a:t>. In case of CSR, </a:t>
            </a:r>
            <a:r>
              <a:rPr lang="en-US" sz="1590" dirty="0" smtClean="0">
                <a:latin typeface="Tahoma" pitchFamily="34" charset="0"/>
                <a:ea typeface="Tahoma" pitchFamily="34" charset="0"/>
                <a:cs typeface="Tahoma" pitchFamily="34" charset="0"/>
              </a:rPr>
              <a:t>the Company incurs such expenses in pursuant to a statutory obligation, and not 'voluntarily', therefore supply of items cannot be termed as gift</a:t>
            </a:r>
            <a:r>
              <a:rPr lang="en-US" sz="1590" dirty="0" smtClean="0">
                <a:latin typeface="Tahoma" pitchFamily="34" charset="0"/>
                <a:ea typeface="Tahoma" pitchFamily="34" charset="0"/>
                <a:cs typeface="Tahoma" pitchFamily="34" charset="0"/>
              </a:rPr>
              <a:t>. However</a:t>
            </a:r>
            <a:r>
              <a:rPr lang="en-US" sz="1590" dirty="0" smtClean="0">
                <a:latin typeface="Tahoma" pitchFamily="34" charset="0"/>
                <a:ea typeface="Tahoma" pitchFamily="34" charset="0"/>
                <a:cs typeface="Tahoma" pitchFamily="34" charset="0"/>
              </a:rPr>
              <a:t>, in case of non corporate entities it may be treated as gift and therefore may be disallowed. </a:t>
            </a:r>
          </a:p>
          <a:p>
            <a:pPr>
              <a:spcAft>
                <a:spcPts val="600"/>
              </a:spcAft>
            </a:pPr>
            <a:r>
              <a:rPr lang="en-US" sz="1590" dirty="0" smtClean="0">
                <a:latin typeface="Tahoma" pitchFamily="34" charset="0"/>
                <a:ea typeface="Tahoma" pitchFamily="34" charset="0"/>
                <a:cs typeface="Tahoma" pitchFamily="34" charset="0"/>
              </a:rPr>
              <a:t>The </a:t>
            </a:r>
            <a:r>
              <a:rPr lang="en-US" sz="1590" dirty="0" smtClean="0">
                <a:latin typeface="Tahoma" pitchFamily="34" charset="0"/>
                <a:ea typeface="Tahoma" pitchFamily="34" charset="0"/>
                <a:cs typeface="Tahoma" pitchFamily="34" charset="0"/>
              </a:rPr>
              <a:t>MHA guidelines issued on May 1, 2020 Order No. 40-3/2020-DM-I(A), have made it mandatory to maintain adequate stock of face masks and sanitizers in order to start operations</a:t>
            </a:r>
            <a:r>
              <a:rPr lang="en-US" sz="1590" dirty="0" smtClean="0">
                <a:latin typeface="Tahoma" pitchFamily="34" charset="0"/>
                <a:ea typeface="Tahoma" pitchFamily="34" charset="0"/>
                <a:cs typeface="Tahoma" pitchFamily="34" charset="0"/>
              </a:rPr>
              <a:t>.</a:t>
            </a:r>
            <a:r>
              <a:rPr lang="en-US" sz="1590" dirty="0" smtClean="0">
                <a:latin typeface="Tahoma" pitchFamily="34" charset="0"/>
                <a:ea typeface="Tahoma" pitchFamily="34" charset="0"/>
                <a:cs typeface="Tahoma" pitchFamily="34" charset="0"/>
              </a:rPr>
              <a:t> </a:t>
            </a:r>
            <a:r>
              <a:rPr lang="en-US" sz="1590" dirty="0" smtClean="0">
                <a:latin typeface="Tahoma" pitchFamily="34" charset="0"/>
                <a:ea typeface="Tahoma" pitchFamily="34" charset="0"/>
                <a:cs typeface="Tahoma" pitchFamily="34" charset="0"/>
              </a:rPr>
              <a:t>Updated </a:t>
            </a:r>
            <a:r>
              <a:rPr lang="en-US" sz="1590" dirty="0" smtClean="0">
                <a:latin typeface="Tahoma" pitchFamily="34" charset="0"/>
                <a:ea typeface="Tahoma" pitchFamily="34" charset="0"/>
                <a:cs typeface="Tahoma" pitchFamily="34" charset="0"/>
              </a:rPr>
              <a:t>guidelines issued on May 17, 2020 by MHA have </a:t>
            </a:r>
            <a:r>
              <a:rPr lang="en-US" sz="1590" dirty="0" smtClean="0">
                <a:latin typeface="Tahoma" pitchFamily="34" charset="0"/>
                <a:ea typeface="Tahoma" pitchFamily="34" charset="0"/>
                <a:cs typeface="Tahoma" pitchFamily="34" charset="0"/>
              </a:rPr>
              <a:t> provided </a:t>
            </a:r>
            <a:r>
              <a:rPr lang="en-US" sz="1590" dirty="0" smtClean="0">
                <a:latin typeface="Tahoma" pitchFamily="34" charset="0"/>
                <a:ea typeface="Tahoma" pitchFamily="34" charset="0"/>
                <a:cs typeface="Tahoma" pitchFamily="34" charset="0"/>
              </a:rPr>
              <a:t>that wearing of face cover is compulsory and sanitizers will be made available at entry &amp; exit points and common </a:t>
            </a:r>
            <a:r>
              <a:rPr lang="en-US" sz="1590" dirty="0" smtClean="0">
                <a:latin typeface="Tahoma" pitchFamily="34" charset="0"/>
                <a:ea typeface="Tahoma" pitchFamily="34" charset="0"/>
                <a:cs typeface="Tahoma" pitchFamily="34" charset="0"/>
              </a:rPr>
              <a:t>areas. </a:t>
            </a:r>
            <a:r>
              <a:rPr lang="en-US" sz="1590" dirty="0" smtClean="0">
                <a:latin typeface="Tahoma" pitchFamily="34" charset="0"/>
                <a:ea typeface="Tahoma" pitchFamily="34" charset="0"/>
                <a:cs typeface="Tahoma" pitchFamily="34" charset="0"/>
              </a:rPr>
              <a:t> </a:t>
            </a:r>
            <a:r>
              <a:rPr lang="en-US" sz="1590" dirty="0" smtClean="0">
                <a:latin typeface="Tahoma" pitchFamily="34" charset="0"/>
                <a:ea typeface="Tahoma" pitchFamily="34" charset="0"/>
                <a:cs typeface="Tahoma" pitchFamily="34" charset="0"/>
              </a:rPr>
              <a:t> </a:t>
            </a:r>
            <a:r>
              <a:rPr lang="en-US" sz="1590" dirty="0" smtClean="0">
                <a:latin typeface="Tahoma" pitchFamily="34" charset="0"/>
                <a:ea typeface="Tahoma" pitchFamily="34" charset="0"/>
                <a:cs typeface="Tahoma" pitchFamily="34" charset="0"/>
              </a:rPr>
              <a:t>ITC </a:t>
            </a:r>
            <a:r>
              <a:rPr lang="en-US" sz="1590" dirty="0" smtClean="0">
                <a:latin typeface="Tahoma" pitchFamily="34" charset="0"/>
                <a:ea typeface="Tahoma" pitchFamily="34" charset="0"/>
                <a:cs typeface="Tahoma" pitchFamily="34" charset="0"/>
              </a:rPr>
              <a:t>is not available </a:t>
            </a:r>
            <a:r>
              <a:rPr lang="en-US" sz="1590" dirty="0" smtClean="0">
                <a:latin typeface="Tahoma" pitchFamily="34" charset="0"/>
                <a:ea typeface="Tahoma" pitchFamily="34" charset="0"/>
                <a:cs typeface="Tahoma" pitchFamily="34" charset="0"/>
              </a:rPr>
              <a:t>in respect of goods or services that are used for personal consumption</a:t>
            </a:r>
            <a:r>
              <a:rPr lang="en-US" sz="1590" dirty="0" smtClean="0">
                <a:latin typeface="Tahoma" pitchFamily="34" charset="0"/>
                <a:ea typeface="Tahoma" pitchFamily="34" charset="0"/>
                <a:cs typeface="Tahoma" pitchFamily="34" charset="0"/>
              </a:rPr>
              <a:t>. However, </a:t>
            </a:r>
            <a:r>
              <a:rPr lang="en-US" sz="1590" dirty="0" smtClean="0">
                <a:latin typeface="Tahoma" pitchFamily="34" charset="0"/>
                <a:ea typeface="Tahoma" pitchFamily="34" charset="0"/>
                <a:cs typeface="Tahoma" pitchFamily="34" charset="0"/>
              </a:rPr>
              <a:t>The expenditure incurred by the employer to provide face masks, hand wash, </a:t>
            </a:r>
            <a:r>
              <a:rPr lang="en-US" sz="1590" dirty="0" err="1" smtClean="0">
                <a:latin typeface="Tahoma" pitchFamily="34" charset="0"/>
                <a:ea typeface="Tahoma" pitchFamily="34" charset="0"/>
                <a:cs typeface="Tahoma" pitchFamily="34" charset="0"/>
              </a:rPr>
              <a:t>sanitisation</a:t>
            </a:r>
            <a:r>
              <a:rPr lang="en-US" sz="1590" dirty="0" smtClean="0">
                <a:latin typeface="Tahoma" pitchFamily="34" charset="0"/>
                <a:ea typeface="Tahoma" pitchFamily="34" charset="0"/>
                <a:cs typeface="Tahoma" pitchFamily="34" charset="0"/>
              </a:rPr>
              <a:t> of work place, etc. are mandatory for conducting business in today's </a:t>
            </a:r>
            <a:r>
              <a:rPr lang="en-US" sz="1590" dirty="0" smtClean="0">
                <a:latin typeface="Tahoma" pitchFamily="34" charset="0"/>
                <a:ea typeface="Tahoma" pitchFamily="34" charset="0"/>
                <a:cs typeface="Tahoma" pitchFamily="34" charset="0"/>
              </a:rPr>
              <a:t>scenario and therefore should be treated as  expenses incurred </a:t>
            </a:r>
            <a:r>
              <a:rPr lang="en-US" sz="1590" dirty="0" smtClean="0">
                <a:latin typeface="Tahoma" pitchFamily="34" charset="0"/>
                <a:ea typeface="Tahoma" pitchFamily="34" charset="0"/>
                <a:cs typeface="Tahoma" pitchFamily="34" charset="0"/>
              </a:rPr>
              <a:t>in the course of business and </a:t>
            </a:r>
            <a:r>
              <a:rPr lang="en-US" sz="1590" dirty="0" smtClean="0">
                <a:latin typeface="Tahoma" pitchFamily="34" charset="0"/>
                <a:ea typeface="Tahoma" pitchFamily="34" charset="0"/>
                <a:cs typeface="Tahoma" pitchFamily="34" charset="0"/>
              </a:rPr>
              <a:t>not as </a:t>
            </a:r>
            <a:r>
              <a:rPr lang="en-US" sz="1590" dirty="0" smtClean="0">
                <a:latin typeface="Tahoma" pitchFamily="34" charset="0"/>
                <a:ea typeface="Tahoma" pitchFamily="34" charset="0"/>
                <a:cs typeface="Tahoma" pitchFamily="34" charset="0"/>
              </a:rPr>
              <a:t>'personal' consumption of employee, hence, ITC should be allowed</a:t>
            </a:r>
            <a:r>
              <a:rPr lang="en-US" sz="1590" dirty="0" smtClean="0">
                <a:latin typeface="Tahoma" pitchFamily="34" charset="0"/>
                <a:ea typeface="Tahoma" pitchFamily="34" charset="0"/>
                <a:cs typeface="Tahoma" pitchFamily="34" charset="0"/>
              </a:rPr>
              <a:t>.</a:t>
            </a:r>
            <a:r>
              <a:rPr lang="en-US" sz="1590" dirty="0" smtClean="0">
                <a:latin typeface="Tahoma" pitchFamily="34" charset="0"/>
                <a:ea typeface="Tahoma" pitchFamily="34" charset="0"/>
                <a:cs typeface="Tahoma" pitchFamily="34" charset="0"/>
              </a:rPr>
              <a:t> If a business entity does not follow these guidelines, it would directly impact its operations and will also attract penalties. </a:t>
            </a:r>
            <a:endParaRPr lang="en-US" sz="1590" dirty="0" smtClean="0">
              <a:latin typeface="Tahoma" pitchFamily="34" charset="0"/>
              <a:ea typeface="Tahoma" pitchFamily="34" charset="0"/>
              <a:cs typeface="Tahoma" pitchFamily="34" charset="0"/>
            </a:endParaRPr>
          </a:p>
          <a:p>
            <a:pPr>
              <a:spcAft>
                <a:spcPts val="600"/>
              </a:spcAft>
            </a:pPr>
            <a:r>
              <a:rPr lang="en-US" sz="1590" dirty="0" smtClean="0">
                <a:latin typeface="Tahoma" pitchFamily="34" charset="0"/>
                <a:ea typeface="Tahoma" pitchFamily="34" charset="0"/>
                <a:cs typeface="Tahoma" pitchFamily="34" charset="0"/>
              </a:rPr>
              <a:t>Inputs </a:t>
            </a:r>
            <a:r>
              <a:rPr lang="en-US" sz="1590" dirty="0" smtClean="0">
                <a:latin typeface="Tahoma" pitchFamily="34" charset="0"/>
                <a:ea typeface="Tahoma" pitchFamily="34" charset="0"/>
                <a:cs typeface="Tahoma" pitchFamily="34" charset="0"/>
              </a:rPr>
              <a:t>may be lost, stolen, destroyed, written off due to </a:t>
            </a:r>
            <a:r>
              <a:rPr lang="en-US" sz="1590" dirty="0" err="1" smtClean="0">
                <a:latin typeface="Tahoma" pitchFamily="34" charset="0"/>
                <a:ea typeface="Tahoma" pitchFamily="34" charset="0"/>
                <a:cs typeface="Tahoma" pitchFamily="34" charset="0"/>
              </a:rPr>
              <a:t>Covid</a:t>
            </a:r>
            <a:r>
              <a:rPr lang="en-US" sz="1590" dirty="0" smtClean="0">
                <a:latin typeface="Tahoma" pitchFamily="34" charset="0"/>
                <a:ea typeface="Tahoma" pitchFamily="34" charset="0"/>
                <a:cs typeface="Tahoma" pitchFamily="34" charset="0"/>
              </a:rPr>
              <a:t> 19 and therefore may require ITC reversal. </a:t>
            </a:r>
            <a:r>
              <a:rPr lang="en-US" sz="1590" dirty="0" smtClean="0">
                <a:latin typeface="Tahoma" pitchFamily="34" charset="0"/>
                <a:ea typeface="Tahoma" pitchFamily="34" charset="0"/>
                <a:cs typeface="Tahoma" pitchFamily="34" charset="0"/>
              </a:rPr>
              <a:t>However, in case of finished goods or semi finished goods one may argue that ITC should be available as input or input services has already been used in the course of business. </a:t>
            </a:r>
            <a:endParaRPr lang="en-US" sz="1590" dirty="0" smtClean="0">
              <a:latin typeface="Tahoma" pitchFamily="34" charset="0"/>
              <a:ea typeface="Tahoma" pitchFamily="34" charset="0"/>
              <a:cs typeface="Tahoma" pitchFamily="34" charset="0"/>
            </a:endParaRPr>
          </a:p>
          <a:p>
            <a:pPr>
              <a:spcAft>
                <a:spcPts val="600"/>
              </a:spcAft>
            </a:pPr>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9</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2110</TotalTime>
  <Words>2482</Words>
  <Application>Microsoft Office PowerPoint</Application>
  <PresentationFormat>On-screen Show (4:3)</PresentationFormat>
  <Paragraphs>241</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Module</vt:lpstr>
      <vt:lpstr>Slide 1</vt:lpstr>
      <vt:lpstr>Fundamental concepts </vt:lpstr>
      <vt:lpstr>INCLUSIONS AND EXCLUSIONS OF TRANSACTION VALUE</vt:lpstr>
      <vt:lpstr>ITC ON THE BASIS OF USE OF INPUTS</vt:lpstr>
      <vt:lpstr>BLOCKED CREDIT –SECTION 17(5) </vt:lpstr>
      <vt:lpstr>BLOCKED CREDIT –SECTION 17(5) </vt:lpstr>
      <vt:lpstr>SOME  ITC ISSUES ARISING OUT OF COVID 19 or Amphan </vt:lpstr>
      <vt:lpstr>SOME  ITC ISSUES ARISING OUT OF COVID 19 or Amphan </vt:lpstr>
      <vt:lpstr>SOME  ITC ISSUES ARISING OUT OF COVID 19 or Amphan </vt:lpstr>
      <vt:lpstr>SCHEME FOR SMALL SCALE BUSINESS </vt:lpstr>
      <vt:lpstr>MEASURES ANNOUNCED BY THE GOVERNMENT FOR PROVIDING RELIEF TO THE TAXPAYERS IN VIEW OF COVID- 19 </vt:lpstr>
      <vt:lpstr>MEASURES ANNOUNCED BY THE GOVERNMENT FOR PROVIDING RELIEF TO THE TAXPAYERS IN VIEW OF COVID- 19 </vt:lpstr>
      <vt:lpstr>MEASURES ANNOUNCED BY THE GOVERNMENT FOR PROVIDING RELIEF TO THE TAXPAYERS IN VIEW OF COVID- 19 </vt:lpstr>
      <vt:lpstr>ISSUES RELATING TO SCN, DEMAND AND APPEAL </vt:lpstr>
      <vt:lpstr>ISSUES RELATING TO SCN, DEMAND AND APPEAL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INPUT TAX CREDIT</dc:title>
  <dc:creator>Vinay Kumar Shraff</dc:creator>
  <cp:lastModifiedBy>VINAY</cp:lastModifiedBy>
  <cp:revision>216</cp:revision>
  <dcterms:created xsi:type="dcterms:W3CDTF">2017-09-15T12:27:52Z</dcterms:created>
  <dcterms:modified xsi:type="dcterms:W3CDTF">2020-05-29T13:11:14Z</dcterms:modified>
</cp:coreProperties>
</file>